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16" r:id="rId25"/>
    <p:sldId id="317" r:id="rId26"/>
    <p:sldId id="318" r:id="rId27"/>
    <p:sldId id="319" r:id="rId28"/>
    <p:sldId id="320" r:id="rId29"/>
    <p:sldId id="321" r:id="rId30"/>
    <p:sldId id="322" r:id="rId31"/>
    <p:sldId id="323"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7" r:id="rId46"/>
    <p:sldId id="305" r:id="rId47"/>
    <p:sldId id="306" r:id="rId48"/>
    <p:sldId id="308" r:id="rId49"/>
    <p:sldId id="309" r:id="rId50"/>
    <p:sldId id="310" r:id="rId51"/>
    <p:sldId id="311" r:id="rId52"/>
    <p:sldId id="312" r:id="rId53"/>
    <p:sldId id="313" r:id="rId54"/>
    <p:sldId id="314" r:id="rId55"/>
    <p:sldId id="315" r:id="rId56"/>
  </p:sldIdLst>
  <p:sldSz cx="24384000" cy="13716000"/>
  <p:notesSz cx="6858000" cy="9144000"/>
  <p:embeddedFontLst>
    <p:embeddedFont>
      <p:font typeface="Helvetica Neue" panose="020B0604020202020204" charset="0"/>
      <p:regular r:id="rId58"/>
      <p:bold r:id="rId59"/>
      <p:italic r:id="rId60"/>
      <p:boldItalic r:id="rId61"/>
    </p:embeddedFont>
    <p:embeddedFont>
      <p:font typeface="Calibri" panose="020F0502020204030204" pitchFamily="34" charset="0"/>
      <p:regular r:id="rId62"/>
      <p:bold r:id="rId63"/>
      <p:italic r:id="rId64"/>
      <p:boldItalic r:id="rId65"/>
    </p:embeddedFont>
    <p:embeddedFont>
      <p:font typeface="Helvetica" panose="020B060402020202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hJGL443/boruKB9tQWApiWjYQB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06BECC-F43A-468A-B809-AE13DEFA7697}">
  <a:tblStyle styleId="{4006BECC-F43A-468A-B809-AE13DEFA7697}" styleName="Table_0">
    <a:wholeTbl>
      <a:tcTxStyle b="off" i="off">
        <a:font>
          <a:latin typeface="Helvetica"/>
          <a:ea typeface="Helvetica"/>
          <a:cs typeface="Helvetica"/>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36" y="10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1036901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dd51f1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dd51f1b7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517434fe3_0_1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d517434f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517434fe3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d517434fe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517434fe3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d517434fe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2dd51f1b7_0_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d2dd51f1b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d2dd51f1b7_0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d2dd51f1b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2dd51f1b7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d2dd51f1b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2dd51f1b7_0_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d2dd51f1b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2dd51f1b7_0_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d2dd51f1b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d2dd51f1b7_0_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d2dd51f1b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2dd51f1b7_0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d2dd51f1b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2dd51f1b7_0_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d2dd51f1b7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d2dd51f1b7_0_10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d2dd51f1b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2dd51f1b7_0_1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d2dd51f1b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d2dd51f1b7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d2dd51f1b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2dd51f1b7_0_1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d2dd51f1b7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2dd51f1b7_0_1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d2dd51f1b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d2dd51f1b7_0_1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d2dd51f1b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2dd51f1b7_0_1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d2dd51f1b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2dd51f1b7_0_1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d2dd51f1b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d2dd51f1b7_0_1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d2dd51f1b7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d2dd51f1b7_0_1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d2dd51f1b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d2dd51f1b7_0_1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gd2dd51f1b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d2dd51f1b7_0_1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d2dd51f1b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d2dd51f1b7_0_1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d2dd51f1b7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d2dd51f1b7_0_1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d2dd51f1b7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d2dd51f1b7_0_19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gd2dd51f1b7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d2dd51f1b7_0_1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d2dd51f1b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63"/>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lvl1pPr marL="457200" lvl="0" indent="-228600" algn="l">
              <a:lnSpc>
                <a:spcPct val="90000"/>
              </a:lnSpc>
              <a:spcBef>
                <a:spcPts val="2000"/>
              </a:spcBef>
              <a:spcAft>
                <a:spcPts val="0"/>
              </a:spcAft>
              <a:buClr>
                <a:schemeClr val="lt2"/>
              </a:buClr>
              <a:buSzPts val="8500"/>
              <a:buFont typeface="Arial"/>
              <a:buNone/>
              <a:defRPr sz="8500">
                <a:solidFill>
                  <a:schemeClr val="lt2"/>
                </a:solidFill>
                <a:latin typeface="Helvetica Neue"/>
                <a:ea typeface="Helvetica Neue"/>
                <a:cs typeface="Helvetica Neue"/>
                <a:sym typeface="Helvetica Neue"/>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0" name="Google Shape;10;p63"/>
          <p:cNvSpPr txBox="1">
            <a:spLocks noGrp="1"/>
          </p:cNvSpPr>
          <p:nvPr>
            <p:ph type="body" idx="2"/>
          </p:nvPr>
        </p:nvSpPr>
        <p:spPr>
          <a:xfrm>
            <a:off x="1676400" y="7094538"/>
            <a:ext cx="21031199" cy="3750760"/>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2000"/>
              </a:spcBef>
              <a:spcAft>
                <a:spcPts val="0"/>
              </a:spcAft>
              <a:buClr>
                <a:srgbClr val="FFD966"/>
              </a:buClr>
              <a:buSzPts val="12000"/>
              <a:buNone/>
              <a:defRPr sz="12000" cap="none">
                <a:solidFill>
                  <a:srgbClr val="FFD966"/>
                </a:solidFill>
              </a:defRPr>
            </a:lvl1pPr>
            <a:lvl2pPr marL="914400" lvl="1" indent="-533400" algn="l">
              <a:lnSpc>
                <a:spcPct val="90000"/>
              </a:lnSpc>
              <a:spcBef>
                <a:spcPts val="1000"/>
              </a:spcBef>
              <a:spcAft>
                <a:spcPts val="0"/>
              </a:spcAft>
              <a:buClr>
                <a:schemeClr val="accent1"/>
              </a:buClr>
              <a:buSzPts val="4800"/>
              <a:buChar char="•"/>
              <a:defRPr>
                <a:solidFill>
                  <a:schemeClr val="accent1"/>
                </a:solidFill>
              </a:defRPr>
            </a:lvl2pPr>
            <a:lvl3pPr marL="1371600" lvl="2" indent="-482600" algn="l">
              <a:lnSpc>
                <a:spcPct val="90000"/>
              </a:lnSpc>
              <a:spcBef>
                <a:spcPts val="1000"/>
              </a:spcBef>
              <a:spcAft>
                <a:spcPts val="0"/>
              </a:spcAft>
              <a:buClr>
                <a:schemeClr val="accent1"/>
              </a:buClr>
              <a:buSzPts val="4000"/>
              <a:buChar char="•"/>
              <a:defRPr>
                <a:solidFill>
                  <a:schemeClr val="accent1"/>
                </a:solidFill>
              </a:defRPr>
            </a:lvl3pPr>
            <a:lvl4pPr marL="1828800" lvl="3" indent="-457200" algn="l">
              <a:lnSpc>
                <a:spcPct val="90000"/>
              </a:lnSpc>
              <a:spcBef>
                <a:spcPts val="1000"/>
              </a:spcBef>
              <a:spcAft>
                <a:spcPts val="0"/>
              </a:spcAft>
              <a:buClr>
                <a:schemeClr val="accent1"/>
              </a:buClr>
              <a:buSzPts val="3600"/>
              <a:buChar char="•"/>
              <a:defRPr>
                <a:solidFill>
                  <a:schemeClr val="accent1"/>
                </a:solidFill>
              </a:defRPr>
            </a:lvl4pPr>
            <a:lvl5pPr marL="2286000" lvl="4" indent="-457200" algn="l">
              <a:lnSpc>
                <a:spcPct val="90000"/>
              </a:lnSpc>
              <a:spcBef>
                <a:spcPts val="1000"/>
              </a:spcBef>
              <a:spcAft>
                <a:spcPts val="0"/>
              </a:spcAft>
              <a:buClr>
                <a:schemeClr val="accent1"/>
              </a:buClr>
              <a:buSzPts val="3600"/>
              <a:buChar char="•"/>
              <a:defRPr>
                <a:solidFill>
                  <a:schemeClr val="accent1"/>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64"/>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400"/>
              <a:buFont typeface="Helvetica Neue"/>
              <a:buNone/>
              <a:defRPr sz="6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64"/>
          <p:cNvSpPr>
            <a:spLocks noGrp="1"/>
          </p:cNvSpPr>
          <p:nvPr>
            <p:ph type="pic" idx="2"/>
          </p:nvPr>
        </p:nvSpPr>
        <p:spPr>
          <a:xfrm>
            <a:off x="10366376" y="1974851"/>
            <a:ext cx="12344400" cy="97472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800"/>
              <a:buFont typeface="Arial"/>
              <a:buNone/>
              <a:defRPr sz="48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9pPr>
          </a:lstStyle>
          <a:p>
            <a:endParaRPr/>
          </a:p>
        </p:txBody>
      </p:sp>
      <p:sp>
        <p:nvSpPr>
          <p:cNvPr id="14" name="Google Shape;14;p64"/>
          <p:cNvSpPr txBox="1">
            <a:spLocks noGrp="1"/>
          </p:cNvSpPr>
          <p:nvPr>
            <p:ph type="body" idx="1"/>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3200"/>
              <a:buNone/>
              <a:defRPr sz="3200"/>
            </a:lvl1pPr>
            <a:lvl2pPr marL="914400" lvl="1" indent="-228600" algn="l">
              <a:lnSpc>
                <a:spcPct val="90000"/>
              </a:lnSpc>
              <a:spcBef>
                <a:spcPts val="1000"/>
              </a:spcBef>
              <a:spcAft>
                <a:spcPts val="0"/>
              </a:spcAft>
              <a:buClr>
                <a:schemeClr val="dk1"/>
              </a:buClr>
              <a:buSzPts val="2800"/>
              <a:buNone/>
              <a:defRPr sz="2800"/>
            </a:lvl2pPr>
            <a:lvl3pPr marL="1371600" lvl="2" indent="-228600" algn="l">
              <a:lnSpc>
                <a:spcPct val="90000"/>
              </a:lnSpc>
              <a:spcBef>
                <a:spcPts val="1000"/>
              </a:spcBef>
              <a:spcAft>
                <a:spcPts val="0"/>
              </a:spcAft>
              <a:buClr>
                <a:schemeClr val="dk1"/>
              </a:buClr>
              <a:buSzPts val="2400"/>
              <a:buNone/>
              <a:defRPr sz="2400"/>
            </a:lvl3pPr>
            <a:lvl4pPr marL="1828800" lvl="3" indent="-228600" algn="l">
              <a:lnSpc>
                <a:spcPct val="90000"/>
              </a:lnSpc>
              <a:spcBef>
                <a:spcPts val="1000"/>
              </a:spcBef>
              <a:spcAft>
                <a:spcPts val="0"/>
              </a:spcAft>
              <a:buClr>
                <a:schemeClr val="dk1"/>
              </a:buClr>
              <a:buSzPts val="2000"/>
              <a:buNone/>
              <a:defRPr sz="2000"/>
            </a:lvl4pPr>
            <a:lvl5pPr marL="2286000" lvl="4" indent="-228600" algn="l">
              <a:lnSpc>
                <a:spcPct val="90000"/>
              </a:lnSpc>
              <a:spcBef>
                <a:spcPts val="1000"/>
              </a:spcBef>
              <a:spcAft>
                <a:spcPts val="0"/>
              </a:spcAft>
              <a:buClr>
                <a:schemeClr val="dk1"/>
              </a:buClr>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5" name="Google Shape;15;p64"/>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6" name="Google Shape;16;p64"/>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7" name="Google Shape;17;p64"/>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8"/>
        <p:cNvGrpSpPr/>
        <p:nvPr/>
      </p:nvGrpSpPr>
      <p:grpSpPr>
        <a:xfrm>
          <a:off x="0" y="0"/>
          <a:ext cx="0" cy="0"/>
          <a:chOff x="0" y="0"/>
          <a:chExt cx="0" cy="0"/>
        </a:xfrm>
      </p:grpSpPr>
      <p:sp>
        <p:nvSpPr>
          <p:cNvPr id="19" name="Google Shape;19;p65"/>
          <p:cNvSpPr/>
          <p:nvPr/>
        </p:nvSpPr>
        <p:spPr>
          <a:xfrm>
            <a:off x="12129796" y="0"/>
            <a:ext cx="12254203" cy="1371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Helvetica Neue"/>
              <a:buNone/>
            </a:pPr>
            <a:endParaRPr sz="5000" b="0" i="0" u="none" strike="noStrike" cap="none">
              <a:solidFill>
                <a:schemeClr val="lt1"/>
              </a:solidFill>
              <a:latin typeface="Helvetica Neue"/>
              <a:ea typeface="Helvetica Neue"/>
              <a:cs typeface="Helvetica Neue"/>
              <a:sym typeface="Helvetica Neue"/>
            </a:endParaRPr>
          </a:p>
        </p:txBody>
      </p:sp>
      <p:sp>
        <p:nvSpPr>
          <p:cNvPr id="20" name="Google Shape;20;p65"/>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000"/>
              <a:buFont typeface="Helvetica Neue"/>
              <a:buNone/>
              <a:defRPr sz="5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5"/>
          <p:cNvSpPr txBox="1">
            <a:spLocks noGrp="1"/>
          </p:cNvSpPr>
          <p:nvPr>
            <p:ph type="body" idx="1"/>
          </p:nvPr>
        </p:nvSpPr>
        <p:spPr>
          <a:xfrm>
            <a:off x="12129796" y="0"/>
            <a:ext cx="12254203" cy="1371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800"/>
              <a:buNone/>
              <a:defRPr sz="28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17500" algn="l">
              <a:lnSpc>
                <a:spcPct val="90000"/>
              </a:lnSpc>
              <a:spcBef>
                <a:spcPts val="1000"/>
              </a:spcBef>
              <a:spcAft>
                <a:spcPts val="0"/>
              </a:spcAft>
              <a:buClr>
                <a:schemeClr val="dk1"/>
              </a:buClr>
              <a:buSzPts val="1400"/>
              <a:buChar char="•"/>
              <a:defRPr sz="1400"/>
            </a:lvl4pPr>
            <a:lvl5pPr marL="2286000" lvl="4" indent="-317500" algn="l">
              <a:lnSpc>
                <a:spcPct val="90000"/>
              </a:lnSpc>
              <a:spcBef>
                <a:spcPts val="1000"/>
              </a:spcBef>
              <a:spcAft>
                <a:spcPts val="0"/>
              </a:spcAft>
              <a:buClr>
                <a:schemeClr val="dk1"/>
              </a:buClr>
              <a:buSzPts val="1400"/>
              <a:buChar char="•"/>
              <a:defRPr sz="1400"/>
            </a:lvl5pPr>
            <a:lvl6pPr marL="2743200" lvl="5" indent="-482600" algn="l">
              <a:lnSpc>
                <a:spcPct val="90000"/>
              </a:lnSpc>
              <a:spcBef>
                <a:spcPts val="1000"/>
              </a:spcBef>
              <a:spcAft>
                <a:spcPts val="0"/>
              </a:spcAft>
              <a:buClr>
                <a:schemeClr val="dk1"/>
              </a:buClr>
              <a:buSzPts val="4000"/>
              <a:buChar char="•"/>
              <a:defRPr sz="4000"/>
            </a:lvl6pPr>
            <a:lvl7pPr marL="3200400" lvl="6" indent="-482600" algn="l">
              <a:lnSpc>
                <a:spcPct val="90000"/>
              </a:lnSpc>
              <a:spcBef>
                <a:spcPts val="1000"/>
              </a:spcBef>
              <a:spcAft>
                <a:spcPts val="0"/>
              </a:spcAft>
              <a:buClr>
                <a:schemeClr val="dk1"/>
              </a:buClr>
              <a:buSzPts val="4000"/>
              <a:buChar char="•"/>
              <a:defRPr sz="4000"/>
            </a:lvl7pPr>
            <a:lvl8pPr marL="3657600" lvl="7" indent="-482600" algn="l">
              <a:lnSpc>
                <a:spcPct val="90000"/>
              </a:lnSpc>
              <a:spcBef>
                <a:spcPts val="1000"/>
              </a:spcBef>
              <a:spcAft>
                <a:spcPts val="0"/>
              </a:spcAft>
              <a:buClr>
                <a:schemeClr val="dk1"/>
              </a:buClr>
              <a:buSzPts val="4000"/>
              <a:buChar char="•"/>
              <a:defRPr sz="4000"/>
            </a:lvl8pPr>
            <a:lvl9pPr marL="4114800" lvl="8" indent="-482600" algn="l">
              <a:lnSpc>
                <a:spcPct val="90000"/>
              </a:lnSpc>
              <a:spcBef>
                <a:spcPts val="1000"/>
              </a:spcBef>
              <a:spcAft>
                <a:spcPts val="0"/>
              </a:spcAft>
              <a:buClr>
                <a:schemeClr val="dk1"/>
              </a:buClr>
              <a:buSzPts val="4000"/>
              <a:buChar char="•"/>
              <a:defRPr sz="4000"/>
            </a:lvl9pPr>
          </a:lstStyle>
          <a:p>
            <a:endParaRPr/>
          </a:p>
        </p:txBody>
      </p:sp>
      <p:sp>
        <p:nvSpPr>
          <p:cNvPr id="22" name="Google Shape;22;p65"/>
          <p:cNvSpPr/>
          <p:nvPr/>
        </p:nvSpPr>
        <p:spPr>
          <a:xfrm>
            <a:off x="1752108" y="5586815"/>
            <a:ext cx="897359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23" name="Google Shape;23;p65"/>
          <p:cNvPicPr preferRelativeResize="0"/>
          <p:nvPr/>
        </p:nvPicPr>
        <p:blipFill rotWithShape="1">
          <a:blip r:embed="rId2">
            <a:alphaModFix/>
          </a:blip>
          <a:srcRect l="16436" t="8536" r="16029" b="30822"/>
          <a:stretch/>
        </p:blipFill>
        <p:spPr>
          <a:xfrm>
            <a:off x="4693243" y="403083"/>
            <a:ext cx="2626729" cy="2683625"/>
          </a:xfrm>
          <a:prstGeom prst="rect">
            <a:avLst/>
          </a:prstGeom>
          <a:noFill/>
          <a:ln>
            <a:noFill/>
          </a:ln>
        </p:spPr>
      </p:pic>
      <p:sp>
        <p:nvSpPr>
          <p:cNvPr id="24" name="Google Shape;24;p65"/>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292929"/>
        </a:solidFill>
        <a:effectLst/>
      </p:bgPr>
    </p:bg>
    <p:spTree>
      <p:nvGrpSpPr>
        <p:cNvPr id="1" name="Shape 25"/>
        <p:cNvGrpSpPr/>
        <p:nvPr/>
      </p:nvGrpSpPr>
      <p:grpSpPr>
        <a:xfrm>
          <a:off x="0" y="0"/>
          <a:ext cx="0" cy="0"/>
          <a:chOff x="0" y="0"/>
          <a:chExt cx="0" cy="0"/>
        </a:xfrm>
      </p:grpSpPr>
      <p:sp>
        <p:nvSpPr>
          <p:cNvPr id="26" name="Google Shape;26;p66"/>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2000"/>
              </a:spcBef>
              <a:spcAft>
                <a:spcPts val="0"/>
              </a:spcAft>
              <a:buClr>
                <a:srgbClr val="FFFFFF"/>
              </a:buClr>
              <a:buSzPts val="6000"/>
              <a:buNone/>
              <a:defRPr sz="6000" b="0" i="0" u="none" strike="noStrike" cap="none">
                <a:solidFill>
                  <a:srgbClr val="FFFFFF"/>
                </a:solidFill>
                <a:latin typeface="Helvetica Neue"/>
                <a:ea typeface="Helvetica Neue"/>
                <a:cs typeface="Helvetica Neue"/>
                <a:sym typeface="Helvetica Neue"/>
              </a:defRPr>
            </a:lvl1pPr>
            <a:lvl2pPr marL="914400" lvl="1"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2pPr>
            <a:lvl3pPr marL="1371600" lvl="2"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3pPr>
            <a:lvl4pPr marL="1828800" lvl="3"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4pPr>
            <a:lvl5pPr marL="2286000" lvl="4"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27" name="Google Shape;27;p66"/>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lvl1pPr lvl="0" algn="ctr">
              <a:lnSpc>
                <a:spcPct val="90000"/>
              </a:lnSpc>
              <a:spcBef>
                <a:spcPts val="0"/>
              </a:spcBef>
              <a:spcAft>
                <a:spcPts val="0"/>
              </a:spcAft>
              <a:buClr>
                <a:srgbClr val="FFD966"/>
              </a:buClr>
              <a:buSzPts val="8000"/>
              <a:buFont typeface="Helvetica Neue"/>
              <a:buNone/>
              <a:defRPr sz="8000" b="1" i="0" u="none" strike="noStrike" cap="none">
                <a:solidFill>
                  <a:srgbClr val="FFD966"/>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Picture TypeA">
  <p:cSld name="Big Picture TypeA">
    <p:spTree>
      <p:nvGrpSpPr>
        <p:cNvPr id="1" name="Shape 28"/>
        <p:cNvGrpSpPr/>
        <p:nvPr/>
      </p:nvGrpSpPr>
      <p:grpSpPr>
        <a:xfrm>
          <a:off x="0" y="0"/>
          <a:ext cx="0" cy="0"/>
          <a:chOff x="0" y="0"/>
          <a:chExt cx="0" cy="0"/>
        </a:xfrm>
      </p:grpSpPr>
      <p:sp>
        <p:nvSpPr>
          <p:cNvPr id="29" name="Google Shape;29;p67"/>
          <p:cNvSpPr>
            <a:spLocks noGrp="1"/>
          </p:cNvSpPr>
          <p:nvPr>
            <p:ph type="pic" idx="2"/>
          </p:nvPr>
        </p:nvSpPr>
        <p:spPr>
          <a:xfrm>
            <a:off x="0" y="0"/>
            <a:ext cx="24384001" cy="1371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
        <p:nvSpPr>
          <p:cNvPr id="30" name="Google Shape;30;p67"/>
          <p:cNvSpPr/>
          <p:nvPr/>
        </p:nvSpPr>
        <p:spPr>
          <a:xfrm>
            <a:off x="1400175" y="-1"/>
            <a:ext cx="7765125" cy="13716002"/>
          </a:xfrm>
          <a:prstGeom prst="rect">
            <a:avLst/>
          </a:prstGeom>
          <a:solidFill>
            <a:srgbClr val="FFD966">
              <a:alpha val="76862"/>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31" name="Google Shape;31;p67"/>
          <p:cNvPicPr preferRelativeResize="0"/>
          <p:nvPr/>
        </p:nvPicPr>
        <p:blipFill rotWithShape="1">
          <a:blip r:embed="rId2">
            <a:alphaModFix/>
          </a:blip>
          <a:srcRect l="16436" t="8536" r="16029" b="30822"/>
          <a:stretch/>
        </p:blipFill>
        <p:spPr>
          <a:xfrm>
            <a:off x="3969372" y="386276"/>
            <a:ext cx="2626729" cy="2683625"/>
          </a:xfrm>
          <a:prstGeom prst="rect">
            <a:avLst/>
          </a:prstGeom>
          <a:noFill/>
          <a:ln>
            <a:noFill/>
          </a:ln>
        </p:spPr>
      </p:pic>
      <p:sp>
        <p:nvSpPr>
          <p:cNvPr id="32" name="Google Shape;32;p67"/>
          <p:cNvSpPr txBox="1">
            <a:spLocks noGrp="1"/>
          </p:cNvSpPr>
          <p:nvPr>
            <p:ph type="body" idx="1"/>
          </p:nvPr>
        </p:nvSpPr>
        <p:spPr>
          <a:xfrm>
            <a:off x="2003755" y="4183930"/>
            <a:ext cx="6557962" cy="9135028"/>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chemeClr val="dk1"/>
              </a:buClr>
              <a:buSzPts val="4800"/>
              <a:buNone/>
              <a:defRPr sz="4800" b="1" cap="none"/>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ll Content Slide">
  <p:cSld name="Small Content Slide">
    <p:bg>
      <p:bgPr>
        <a:solidFill>
          <a:srgbClr val="F3F3F3"/>
        </a:solidFill>
        <a:effectLst/>
      </p:bgPr>
    </p:bg>
    <p:spTree>
      <p:nvGrpSpPr>
        <p:cNvPr id="1" name="Shape 33"/>
        <p:cNvGrpSpPr/>
        <p:nvPr/>
      </p:nvGrpSpPr>
      <p:grpSpPr>
        <a:xfrm>
          <a:off x="0" y="0"/>
          <a:ext cx="0" cy="0"/>
          <a:chOff x="0" y="0"/>
          <a:chExt cx="0" cy="0"/>
        </a:xfrm>
      </p:grpSpPr>
      <p:sp>
        <p:nvSpPr>
          <p:cNvPr id="34" name="Google Shape;34;p68"/>
          <p:cNvSpPr/>
          <p:nvPr/>
        </p:nvSpPr>
        <p:spPr>
          <a:xfrm>
            <a:off x="2154252" y="0"/>
            <a:ext cx="8364042" cy="13716000"/>
          </a:xfrm>
          <a:prstGeom prst="rect">
            <a:avLst/>
          </a:prstGeom>
          <a:solidFill>
            <a:schemeClr val="lt1">
              <a:alpha val="80000"/>
            </a:scheme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35" name="Google Shape;35;p68"/>
          <p:cNvSpPr/>
          <p:nvPr/>
        </p:nvSpPr>
        <p:spPr>
          <a:xfrm>
            <a:off x="2869459" y="4420829"/>
            <a:ext cx="700827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36" name="Google Shape;36;p68"/>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Clr>
                <a:schemeClr val="dk1"/>
              </a:buClr>
              <a:buSzPts val="5000"/>
              <a:buNone/>
              <a:defRPr sz="5000" b="1" cap="none"/>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37" name="Google Shape;37;p68"/>
          <p:cNvSpPr txBox="1">
            <a:spLocks noGrp="1"/>
          </p:cNvSpPr>
          <p:nvPr>
            <p:ph type="body" idx="2"/>
          </p:nvPr>
        </p:nvSpPr>
        <p:spPr>
          <a:xfrm>
            <a:off x="2869460" y="4719918"/>
            <a:ext cx="7008270" cy="899608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pic>
        <p:nvPicPr>
          <p:cNvPr id="38" name="Google Shape;38;p68"/>
          <p:cNvPicPr preferRelativeResize="0"/>
          <p:nvPr/>
        </p:nvPicPr>
        <p:blipFill rotWithShape="1">
          <a:blip r:embed="rId2">
            <a:alphaModFix/>
          </a:blip>
          <a:srcRect l="16436" t="8536" r="16029" b="30822"/>
          <a:stretch/>
        </p:blipFill>
        <p:spPr>
          <a:xfrm>
            <a:off x="21757270" y="11032375"/>
            <a:ext cx="2626729" cy="2683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Picture TypeB">
  <p:cSld name="Big Picture TypeB">
    <p:spTree>
      <p:nvGrpSpPr>
        <p:cNvPr id="1" name="Shape 39"/>
        <p:cNvGrpSpPr/>
        <p:nvPr/>
      </p:nvGrpSpPr>
      <p:grpSpPr>
        <a:xfrm>
          <a:off x="0" y="0"/>
          <a:ext cx="0" cy="0"/>
          <a:chOff x="0" y="0"/>
          <a:chExt cx="0" cy="0"/>
        </a:xfrm>
      </p:grpSpPr>
      <p:sp>
        <p:nvSpPr>
          <p:cNvPr id="40" name="Google Shape;40;p69"/>
          <p:cNvSpPr/>
          <p:nvPr/>
        </p:nvSpPr>
        <p:spPr>
          <a:xfrm rot="10800000" flipH="1">
            <a:off x="3" y="0"/>
            <a:ext cx="15079790" cy="13716000"/>
          </a:xfrm>
          <a:custGeom>
            <a:avLst/>
            <a:gdLst/>
            <a:ahLst/>
            <a:cxnLst/>
            <a:rect l="l" t="t" r="r" b="b"/>
            <a:pathLst>
              <a:path w="7539895" h="6858000" extrusionOk="0">
                <a:moveTo>
                  <a:pt x="7539895" y="6858000"/>
                </a:moveTo>
                <a:lnTo>
                  <a:pt x="0" y="6858000"/>
                </a:lnTo>
                <a:lnTo>
                  <a:pt x="0" y="0"/>
                </a:lnTo>
                <a:lnTo>
                  <a:pt x="4363741" y="0"/>
                </a:lnTo>
                <a:close/>
              </a:path>
            </a:pathLst>
          </a:custGeom>
          <a:solidFill>
            <a:srgbClr val="3F3F3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41" name="Google Shape;41;p69"/>
          <p:cNvSpPr/>
          <p:nvPr/>
        </p:nvSpPr>
        <p:spPr>
          <a:xfrm rot="10800000" flipH="1">
            <a:off x="1" y="0"/>
            <a:ext cx="14185970" cy="13716000"/>
          </a:xfrm>
          <a:custGeom>
            <a:avLst/>
            <a:gdLst/>
            <a:ahLst/>
            <a:cxnLst/>
            <a:rect l="l" t="t" r="r" b="b"/>
            <a:pathLst>
              <a:path w="7092985" h="6858000" extrusionOk="0">
                <a:moveTo>
                  <a:pt x="7092985" y="6858000"/>
                </a:moveTo>
                <a:lnTo>
                  <a:pt x="0" y="6858000"/>
                </a:lnTo>
                <a:lnTo>
                  <a:pt x="0" y="0"/>
                </a:lnTo>
                <a:lnTo>
                  <a:pt x="391683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42" name="Google Shape;42;p69"/>
          <p:cNvSpPr/>
          <p:nvPr/>
        </p:nvSpPr>
        <p:spPr>
          <a:xfrm>
            <a:off x="756714" y="4841453"/>
            <a:ext cx="700827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43" name="Google Shape;43;p69"/>
          <p:cNvPicPr preferRelativeResize="0"/>
          <p:nvPr/>
        </p:nvPicPr>
        <p:blipFill rotWithShape="1">
          <a:blip r:embed="rId2">
            <a:alphaModFix/>
          </a:blip>
          <a:srcRect l="16436" t="8536" r="16029" b="30822"/>
          <a:stretch/>
        </p:blipFill>
        <p:spPr>
          <a:xfrm>
            <a:off x="2910162" y="387999"/>
            <a:ext cx="2626729" cy="2683625"/>
          </a:xfrm>
          <a:prstGeom prst="rect">
            <a:avLst/>
          </a:prstGeom>
          <a:noFill/>
          <a:ln>
            <a:noFill/>
          </a:ln>
        </p:spPr>
      </p:pic>
      <p:sp>
        <p:nvSpPr>
          <p:cNvPr id="44" name="Google Shape;44;p69"/>
          <p:cNvSpPr txBox="1">
            <a:spLocks noGrp="1"/>
          </p:cNvSpPr>
          <p:nvPr>
            <p:ph type="title"/>
          </p:nvPr>
        </p:nvSpPr>
        <p:spPr>
          <a:xfrm>
            <a:off x="756714" y="387999"/>
            <a:ext cx="9395380" cy="436552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000"/>
              <a:buFont typeface="Helvetica Neue"/>
              <a:buNone/>
              <a:defRPr sz="5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756714" y="5233467"/>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oals and Outcomes">
  <p:cSld name="Goals and Outcomes">
    <p:spTree>
      <p:nvGrpSpPr>
        <p:cNvPr id="1" name="Shape 46"/>
        <p:cNvGrpSpPr/>
        <p:nvPr/>
      </p:nvGrpSpPr>
      <p:grpSpPr>
        <a:xfrm>
          <a:off x="0" y="0"/>
          <a:ext cx="0" cy="0"/>
          <a:chOff x="0" y="0"/>
          <a:chExt cx="0" cy="0"/>
        </a:xfrm>
      </p:grpSpPr>
      <p:sp>
        <p:nvSpPr>
          <p:cNvPr id="47" name="Google Shape;47;p70"/>
          <p:cNvSpPr txBox="1">
            <a:spLocks noGrp="1"/>
          </p:cNvSpPr>
          <p:nvPr>
            <p:ph type="title"/>
          </p:nvPr>
        </p:nvSpPr>
        <p:spPr>
          <a:xfrm>
            <a:off x="1676400" y="105786"/>
            <a:ext cx="2103119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2500"/>
              <a:buFont typeface="Helvetica Neue"/>
              <a:buNone/>
              <a:defRPr sz="2500" b="1" i="0" u="none" strike="noStrike" cap="none">
                <a:solidFill>
                  <a:srgbClr val="000000"/>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0"/>
          <p:cNvSpPr txBox="1"/>
          <p:nvPr/>
        </p:nvSpPr>
        <p:spPr>
          <a:xfrm>
            <a:off x="13454825" y="3658325"/>
            <a:ext cx="261129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Outcomes</a:t>
            </a:r>
            <a:endParaRPr sz="4000" b="1" i="0" u="none" strike="noStrike" cap="none">
              <a:solidFill>
                <a:srgbClr val="8C919B"/>
              </a:solidFill>
              <a:latin typeface="Helvetica Neue"/>
              <a:ea typeface="Helvetica Neue"/>
              <a:cs typeface="Helvetica Neue"/>
              <a:sym typeface="Helvetica Neue"/>
            </a:endParaRPr>
          </a:p>
        </p:txBody>
      </p:sp>
      <p:sp>
        <p:nvSpPr>
          <p:cNvPr id="49" name="Google Shape;49;p70"/>
          <p:cNvSpPr txBox="1"/>
          <p:nvPr/>
        </p:nvSpPr>
        <p:spPr>
          <a:xfrm>
            <a:off x="1752109" y="3658325"/>
            <a:ext cx="152766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Goals</a:t>
            </a:r>
            <a:endParaRPr sz="4000" b="1" i="0" u="none" strike="noStrike" cap="none">
              <a:solidFill>
                <a:srgbClr val="8C919B"/>
              </a:solidFill>
              <a:latin typeface="Helvetica Neue"/>
              <a:ea typeface="Helvetica Neue"/>
              <a:cs typeface="Helvetica Neue"/>
              <a:sym typeface="Helvetica Neue"/>
            </a:endParaRPr>
          </a:p>
        </p:txBody>
      </p:sp>
      <p:sp>
        <p:nvSpPr>
          <p:cNvPr id="50" name="Google Shape;50;p70"/>
          <p:cNvSpPr/>
          <p:nvPr/>
        </p:nvSpPr>
        <p:spPr>
          <a:xfrm>
            <a:off x="1752108" y="4475797"/>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51" name="Google Shape;51;p70"/>
          <p:cNvSpPr/>
          <p:nvPr/>
        </p:nvSpPr>
        <p:spPr>
          <a:xfrm>
            <a:off x="13454823" y="4480560"/>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pic>
        <p:nvPicPr>
          <p:cNvPr id="52" name="Google Shape;52;p70"/>
          <p:cNvPicPr preferRelativeResize="0"/>
          <p:nvPr/>
        </p:nvPicPr>
        <p:blipFill rotWithShape="1">
          <a:blip r:embed="rId2">
            <a:alphaModFix/>
          </a:blip>
          <a:srcRect l="16436" t="8536" r="16029" b="30822"/>
          <a:stretch/>
        </p:blipFill>
        <p:spPr>
          <a:xfrm>
            <a:off x="21757273" y="11032377"/>
            <a:ext cx="2626730" cy="2683626"/>
          </a:xfrm>
          <a:prstGeom prst="rect">
            <a:avLst/>
          </a:prstGeom>
          <a:noFill/>
          <a:ln>
            <a:noFill/>
          </a:ln>
        </p:spPr>
      </p:pic>
      <p:sp>
        <p:nvSpPr>
          <p:cNvPr id="53" name="Google Shape;53;p70"/>
          <p:cNvSpPr txBox="1">
            <a:spLocks noGrp="1"/>
          </p:cNvSpPr>
          <p:nvPr>
            <p:ph type="body" idx="1"/>
          </p:nvPr>
        </p:nvSpPr>
        <p:spPr>
          <a:xfrm>
            <a:off x="1752108"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4" name="Google Shape;54;p70"/>
          <p:cNvSpPr txBox="1">
            <a:spLocks noGrp="1"/>
          </p:cNvSpPr>
          <p:nvPr>
            <p:ph type="body" idx="2"/>
          </p:nvPr>
        </p:nvSpPr>
        <p:spPr>
          <a:xfrm>
            <a:off x="13454823"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2"/>
          <p:cNvSpPr txBox="1">
            <a:spLocks noGrp="1"/>
          </p:cNvSpPr>
          <p:nvPr>
            <p:ph type="title"/>
          </p:nvPr>
        </p:nvSpPr>
        <p:spPr>
          <a:xfrm>
            <a:off x="1676400" y="730251"/>
            <a:ext cx="21031199"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Helvetica Neue"/>
              <a:buNone/>
              <a:defRPr sz="880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 name="Google Shape;7;p62"/>
          <p:cNvSpPr txBox="1">
            <a:spLocks noGrp="1"/>
          </p:cNvSpPr>
          <p:nvPr>
            <p:ph type="body" idx="1"/>
          </p:nvPr>
        </p:nvSpPr>
        <p:spPr>
          <a:xfrm>
            <a:off x="1676400" y="3651250"/>
            <a:ext cx="21031199" cy="870267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Advanced Blueprint Concepts</a:t>
            </a:r>
            <a:endParaRPr/>
          </a:p>
        </p:txBody>
      </p:sp>
      <p:sp>
        <p:nvSpPr>
          <p:cNvPr id="60" name="Google Shape;60;p1"/>
          <p:cNvSpPr txBox="1">
            <a:spLocks noGrp="1"/>
          </p:cNvSpPr>
          <p:nvPr>
            <p:ph type="body" idx="2"/>
          </p:nvPr>
        </p:nvSpPr>
        <p:spPr>
          <a:xfrm>
            <a:off x="1676400" y="7094538"/>
            <a:ext cx="21031199" cy="291161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a:t>LECTURE 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5"/>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DO ONCE NODE</a:t>
            </a:r>
            <a:endParaRPr/>
          </a:p>
        </p:txBody>
      </p:sp>
      <p:pic>
        <p:nvPicPr>
          <p:cNvPr id="118" name="Google Shape;118;p35"/>
          <p:cNvPicPr preferRelativeResize="0">
            <a:picLocks noGrp="1"/>
          </p:cNvPicPr>
          <p:nvPr>
            <p:ph type="body" idx="1"/>
          </p:nvPr>
        </p:nvPicPr>
        <p:blipFill rotWithShape="1">
          <a:blip r:embed="rId3">
            <a:alphaModFix/>
          </a:blip>
          <a:srcRect/>
          <a:stretch/>
        </p:blipFill>
        <p:spPr>
          <a:xfrm>
            <a:off x="14634913" y="4786391"/>
            <a:ext cx="7004014" cy="4143217"/>
          </a:xfrm>
          <a:prstGeom prst="rect">
            <a:avLst/>
          </a:prstGeom>
          <a:noFill/>
          <a:ln>
            <a:noFill/>
          </a:ln>
        </p:spPr>
      </p:pic>
      <p:sp>
        <p:nvSpPr>
          <p:cNvPr id="119" name="Google Shape;119;p35"/>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DoOnce</a:t>
            </a:r>
            <a:r>
              <a:rPr lang="en-US" sz="2800"/>
              <a:t> node performs the actions attached to the output pin only once.</a:t>
            </a:r>
            <a:endParaRPr/>
          </a:p>
          <a:p>
            <a:pPr marL="0" lvl="0" indent="0" algn="l" rtl="0">
              <a:lnSpc>
                <a:spcPct val="100000"/>
              </a:lnSpc>
              <a:spcBef>
                <a:spcPts val="2000"/>
              </a:spcBef>
              <a:spcAft>
                <a:spcPts val="0"/>
              </a:spcAft>
              <a:buClr>
                <a:schemeClr val="dk1"/>
              </a:buClr>
              <a:buSzPts val="2800"/>
              <a:buNone/>
            </a:pPr>
            <a:r>
              <a:rPr lang="en-US" sz="2800"/>
              <a:t>After its first run, if the </a:t>
            </a:r>
            <a:r>
              <a:rPr lang="en-US" sz="2800" b="1"/>
              <a:t>DoOnce</a:t>
            </a:r>
            <a:r>
              <a:rPr lang="en-US" sz="2800"/>
              <a:t> node is called again, its output pin will not run.</a:t>
            </a:r>
            <a:endParaRPr/>
          </a:p>
          <a:p>
            <a:pPr marL="0" lvl="0" indent="0" algn="l" rtl="0">
              <a:lnSpc>
                <a:spcPct val="100000"/>
              </a:lnSpc>
              <a:spcBef>
                <a:spcPts val="2000"/>
              </a:spcBef>
              <a:spcAft>
                <a:spcPts val="0"/>
              </a:spcAft>
              <a:buClr>
                <a:schemeClr val="dk1"/>
              </a:buClr>
              <a:buSzPts val="2800"/>
              <a:buNone/>
            </a:pPr>
            <a:r>
              <a:rPr lang="en-US" sz="2800"/>
              <a:t>In order for the </a:t>
            </a:r>
            <a:r>
              <a:rPr lang="en-US" sz="2800" b="1"/>
              <a:t>DoOnce</a:t>
            </a:r>
            <a:r>
              <a:rPr lang="en-US" sz="2800"/>
              <a:t> node to be able to execute the output pin again, the </a:t>
            </a:r>
            <a:r>
              <a:rPr lang="en-US" sz="2800" b="1"/>
              <a:t>Reset</a:t>
            </a:r>
            <a:r>
              <a:rPr lang="en-US" sz="2800"/>
              <a:t> pin needs to be triggered.</a:t>
            </a:r>
            <a:endParaRPr sz="2800"/>
          </a:p>
          <a:p>
            <a:pPr marL="0" lvl="0" indent="0" algn="l" rtl="0">
              <a:lnSpc>
                <a:spcPct val="100000"/>
              </a:lnSpc>
              <a:spcBef>
                <a:spcPts val="2000"/>
              </a:spcBef>
              <a:spcAft>
                <a:spcPts val="0"/>
              </a:spcAft>
              <a:buClr>
                <a:schemeClr val="dk1"/>
              </a:buClr>
              <a:buSzPts val="2800"/>
              <a:buNone/>
            </a:pPr>
            <a:r>
              <a:rPr lang="en-US" sz="2800" i="1"/>
              <a:t>Input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Reset</a:t>
            </a:r>
            <a:r>
              <a:rPr lang="en-US" sz="2800"/>
              <a:t>: Execution pin used to allow the </a:t>
            </a:r>
            <a:r>
              <a:rPr lang="en-US" sz="2800" b="1"/>
              <a:t>DoOnce</a:t>
            </a:r>
            <a:r>
              <a:rPr lang="en-US" sz="2800"/>
              <a:t> node to run the output pin.</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Start Closed</a:t>
            </a:r>
            <a:r>
              <a:rPr lang="en-US" sz="2800"/>
              <a:t>: Boolean variable. If the value is “</a:t>
            </a:r>
            <a:r>
              <a:rPr lang="en-US" sz="2800" b="1"/>
              <a:t>true</a:t>
            </a:r>
            <a:r>
              <a:rPr lang="en-US" sz="2800"/>
              <a:t>”, the </a:t>
            </a:r>
            <a:r>
              <a:rPr lang="en-US" sz="2800" b="1"/>
              <a:t>DoOnce</a:t>
            </a:r>
            <a:r>
              <a:rPr lang="en-US" sz="2800"/>
              <a:t> node needs to be reset to allow the first run.</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6"/>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DO ONCE NODE: </a:t>
            </a:r>
            <a:endParaRPr/>
          </a:p>
          <a:p>
            <a:pPr marL="0" lvl="0" indent="0" algn="l" rtl="0">
              <a:lnSpc>
                <a:spcPct val="100000"/>
              </a:lnSpc>
              <a:spcBef>
                <a:spcPts val="0"/>
              </a:spcBef>
              <a:spcAft>
                <a:spcPts val="0"/>
              </a:spcAft>
              <a:buClr>
                <a:schemeClr val="dk1"/>
              </a:buClr>
              <a:buSzPts val="5000"/>
              <a:buNone/>
            </a:pPr>
            <a:r>
              <a:rPr lang="en-US"/>
              <a:t>EXAMPLE</a:t>
            </a:r>
            <a:endParaRPr/>
          </a:p>
        </p:txBody>
      </p:sp>
      <p:sp>
        <p:nvSpPr>
          <p:cNvPr id="125" name="Google Shape;125;p36"/>
          <p:cNvSpPr txBox="1">
            <a:spLocks noGrp="1"/>
          </p:cNvSpPr>
          <p:nvPr>
            <p:ph type="body" idx="2"/>
          </p:nvPr>
        </p:nvSpPr>
        <p:spPr>
          <a:xfrm>
            <a:off x="2869460" y="4846320"/>
            <a:ext cx="7008270" cy="8996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In the example on the right, there is a detonator that generates an explosion when the player collides with it. This detonator utilizes the </a:t>
            </a:r>
            <a:r>
              <a:rPr lang="en-US" sz="2800" b="1"/>
              <a:t>DoOnce</a:t>
            </a:r>
            <a:r>
              <a:rPr lang="en-US" sz="2800"/>
              <a:t> action. The </a:t>
            </a:r>
            <a:r>
              <a:rPr lang="en-US" sz="2800" b="1"/>
              <a:t>Start Closed</a:t>
            </a:r>
            <a:r>
              <a:rPr lang="en-US" sz="2800"/>
              <a:t> property is checked, indicating that the detonator starts disarmed. </a:t>
            </a:r>
            <a:endParaRPr sz="2800"/>
          </a:p>
          <a:p>
            <a:pPr marL="0" lvl="0" indent="0" algn="l" rtl="0">
              <a:lnSpc>
                <a:spcPct val="100000"/>
              </a:lnSpc>
              <a:spcBef>
                <a:spcPts val="2000"/>
              </a:spcBef>
              <a:spcAft>
                <a:spcPts val="0"/>
              </a:spcAft>
              <a:buClr>
                <a:schemeClr val="dk1"/>
              </a:buClr>
              <a:buSzPts val="2800"/>
              <a:buNone/>
            </a:pPr>
            <a:r>
              <a:rPr lang="en-US" sz="2800"/>
              <a:t>The </a:t>
            </a:r>
            <a:r>
              <a:rPr lang="en-US" sz="2800" b="1"/>
              <a:t>PrepareDetonator</a:t>
            </a:r>
            <a:r>
              <a:rPr lang="en-US" sz="2800"/>
              <a:t> event needs to be executed to trigger the </a:t>
            </a:r>
            <a:r>
              <a:rPr lang="en-US" sz="2800" b="1"/>
              <a:t>Reset</a:t>
            </a:r>
            <a:r>
              <a:rPr lang="en-US" sz="2800"/>
              <a:t> pin of the </a:t>
            </a:r>
            <a:r>
              <a:rPr lang="en-US" sz="2800" b="1"/>
              <a:t>DoOnce</a:t>
            </a:r>
            <a:r>
              <a:rPr lang="en-US" sz="2800"/>
              <a:t> action.</a:t>
            </a:r>
            <a:endParaRPr sz="2800"/>
          </a:p>
          <a:p>
            <a:pPr marL="0" lvl="0" indent="0" algn="l" rtl="0">
              <a:lnSpc>
                <a:spcPct val="100000"/>
              </a:lnSpc>
              <a:spcBef>
                <a:spcPts val="2000"/>
              </a:spcBef>
              <a:spcAft>
                <a:spcPts val="0"/>
              </a:spcAft>
              <a:buClr>
                <a:schemeClr val="dk1"/>
              </a:buClr>
              <a:buSzPts val="2800"/>
              <a:buNone/>
            </a:pPr>
            <a:r>
              <a:rPr lang="en-US" sz="2800"/>
              <a:t>After the </a:t>
            </a:r>
            <a:r>
              <a:rPr lang="en-US" sz="2800" b="1"/>
              <a:t>Reset</a:t>
            </a:r>
            <a:r>
              <a:rPr lang="en-US" sz="2800"/>
              <a:t> pin is triggered, if there is a collision with the detonator the explosion will be created. To allow a new explosion, the </a:t>
            </a:r>
            <a:r>
              <a:rPr lang="en-US" sz="2800" b="1"/>
              <a:t>PrepareDetonator</a:t>
            </a:r>
            <a:r>
              <a:rPr lang="en-US" sz="2800"/>
              <a:t> event needs to be executed again.</a:t>
            </a:r>
            <a:endParaRPr sz="2800"/>
          </a:p>
        </p:txBody>
      </p:sp>
      <p:pic>
        <p:nvPicPr>
          <p:cNvPr id="126" name="Google Shape;126;p36"/>
          <p:cNvPicPr preferRelativeResize="0"/>
          <p:nvPr/>
        </p:nvPicPr>
        <p:blipFill rotWithShape="1">
          <a:blip r:embed="rId3">
            <a:alphaModFix/>
          </a:blip>
          <a:srcRect/>
          <a:stretch/>
        </p:blipFill>
        <p:spPr>
          <a:xfrm>
            <a:off x="10506974" y="4926719"/>
            <a:ext cx="13877026" cy="38625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DO N NODE</a:t>
            </a:r>
            <a:endParaRPr/>
          </a:p>
        </p:txBody>
      </p:sp>
      <p:pic>
        <p:nvPicPr>
          <p:cNvPr id="132" name="Google Shape;132;p37"/>
          <p:cNvPicPr preferRelativeResize="0">
            <a:picLocks noGrp="1"/>
          </p:cNvPicPr>
          <p:nvPr>
            <p:ph type="body" idx="1"/>
          </p:nvPr>
        </p:nvPicPr>
        <p:blipFill rotWithShape="1">
          <a:blip r:embed="rId3">
            <a:alphaModFix/>
          </a:blip>
          <a:srcRect/>
          <a:stretch/>
        </p:blipFill>
        <p:spPr>
          <a:xfrm>
            <a:off x="14876877" y="4212790"/>
            <a:ext cx="6520084" cy="5290419"/>
          </a:xfrm>
          <a:prstGeom prst="rect">
            <a:avLst/>
          </a:prstGeom>
          <a:noFill/>
          <a:ln>
            <a:noFill/>
          </a:ln>
        </p:spPr>
      </p:pic>
      <p:sp>
        <p:nvSpPr>
          <p:cNvPr id="133" name="Google Shape;133;p37"/>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Do N</a:t>
            </a:r>
            <a:r>
              <a:rPr lang="en-US" sz="2800"/>
              <a:t> node is similar to the </a:t>
            </a:r>
            <a:r>
              <a:rPr lang="en-US" sz="2800" b="1"/>
              <a:t>DoOnce</a:t>
            </a:r>
            <a:r>
              <a:rPr lang="en-US" sz="2800"/>
              <a:t> node, but instead of executing only once, the actions connected to the output pin can execute multiple times.</a:t>
            </a:r>
            <a:endParaRPr sz="2800"/>
          </a:p>
          <a:p>
            <a:pPr marL="0" lvl="0" indent="0" algn="l" rtl="0">
              <a:lnSpc>
                <a:spcPct val="100000"/>
              </a:lnSpc>
              <a:spcBef>
                <a:spcPts val="2000"/>
              </a:spcBef>
              <a:spcAft>
                <a:spcPts val="0"/>
              </a:spcAft>
              <a:buClr>
                <a:schemeClr val="dk1"/>
              </a:buClr>
              <a:buSzPts val="2800"/>
              <a:buNone/>
            </a:pPr>
            <a:r>
              <a:rPr lang="en-US" sz="2800"/>
              <a:t>After the set number of executions have completed, the actions of the output pin will only be executed again if the </a:t>
            </a:r>
            <a:r>
              <a:rPr lang="en-US" sz="2800" b="1"/>
              <a:t>Reset</a:t>
            </a:r>
            <a:r>
              <a:rPr lang="en-US" sz="2800"/>
              <a:t> pin is triggered.</a:t>
            </a:r>
            <a:endParaRPr sz="2800"/>
          </a:p>
          <a:p>
            <a:pPr marL="0" lvl="0" indent="0" algn="l" rtl="0">
              <a:lnSpc>
                <a:spcPct val="100000"/>
              </a:lnSpc>
              <a:spcBef>
                <a:spcPts val="2000"/>
              </a:spcBef>
              <a:spcAft>
                <a:spcPts val="0"/>
              </a:spcAft>
              <a:buClr>
                <a:schemeClr val="dk1"/>
              </a:buClr>
              <a:buSzPts val="2800"/>
              <a:buNone/>
            </a:pPr>
            <a:r>
              <a:rPr lang="en-US" sz="2800" i="1"/>
              <a:t>Input</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N</a:t>
            </a:r>
            <a:r>
              <a:rPr lang="en-US" sz="2800"/>
              <a:t>: Sets the number of times the output pin actions can be executed.</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Reset</a:t>
            </a:r>
            <a:r>
              <a:rPr lang="en-US" sz="2800"/>
              <a:t>: Execution pin used to reset the </a:t>
            </a:r>
            <a:r>
              <a:rPr lang="en-US" sz="2800" b="1"/>
              <a:t>Do N</a:t>
            </a:r>
            <a:r>
              <a:rPr lang="en-US" sz="2800"/>
              <a:t> count and allow new executions of the output pin.</a:t>
            </a:r>
            <a:endParaRPr sz="2800"/>
          </a:p>
          <a:p>
            <a:pPr marL="0" lvl="0" indent="0" algn="l" rtl="0">
              <a:lnSpc>
                <a:spcPct val="100000"/>
              </a:lnSpc>
              <a:spcBef>
                <a:spcPts val="2000"/>
              </a:spcBef>
              <a:spcAft>
                <a:spcPts val="0"/>
              </a:spcAft>
              <a:buClr>
                <a:schemeClr val="dk1"/>
              </a:buClr>
              <a:buSzPts val="2800"/>
              <a:buNone/>
            </a:pPr>
            <a:r>
              <a:rPr lang="en-US" sz="2800" i="1"/>
              <a:t>Output</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Counter</a:t>
            </a:r>
            <a:r>
              <a:rPr lang="en-US" sz="2800"/>
              <a:t>: Outputs an integer value indicating the current execution number.</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8"/>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DO N NODE: </a:t>
            </a:r>
            <a:endParaRPr/>
          </a:p>
          <a:p>
            <a:pPr marL="0" lvl="0" indent="0" algn="l" rtl="0">
              <a:lnSpc>
                <a:spcPct val="100000"/>
              </a:lnSpc>
              <a:spcBef>
                <a:spcPts val="0"/>
              </a:spcBef>
              <a:spcAft>
                <a:spcPts val="0"/>
              </a:spcAft>
              <a:buClr>
                <a:schemeClr val="dk1"/>
              </a:buClr>
              <a:buSzPts val="5000"/>
              <a:buNone/>
            </a:pPr>
            <a:r>
              <a:rPr lang="en-US"/>
              <a:t>EXAMPLE</a:t>
            </a:r>
            <a:endParaRPr/>
          </a:p>
        </p:txBody>
      </p:sp>
      <p:sp>
        <p:nvSpPr>
          <p:cNvPr id="139" name="Google Shape;139;p38"/>
          <p:cNvSpPr txBox="1">
            <a:spLocks noGrp="1"/>
          </p:cNvSpPr>
          <p:nvPr>
            <p:ph type="body" idx="2"/>
          </p:nvPr>
        </p:nvSpPr>
        <p:spPr>
          <a:xfrm>
            <a:off x="2869460" y="4863573"/>
            <a:ext cx="7008270" cy="8996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In the example to the right, a player has a special weapon. When the weapon is fully charged, its power is at 100% capacity. The player can press the “</a:t>
            </a:r>
            <a:r>
              <a:rPr lang="en-US" sz="2800" b="1"/>
              <a:t>R</a:t>
            </a:r>
            <a:r>
              <a:rPr lang="en-US" sz="2800"/>
              <a:t>” key to recharge this weapon. The weapon can be recharged three times.</a:t>
            </a:r>
            <a:endParaRPr/>
          </a:p>
          <a:p>
            <a:pPr marL="0" lvl="0" indent="0" algn="l" rtl="0">
              <a:lnSpc>
                <a:spcPct val="100000"/>
              </a:lnSpc>
              <a:spcBef>
                <a:spcPts val="2000"/>
              </a:spcBef>
              <a:spcAft>
                <a:spcPts val="0"/>
              </a:spcAft>
              <a:buClr>
                <a:schemeClr val="dk1"/>
              </a:buClr>
              <a:buSzPts val="2800"/>
              <a:buNone/>
            </a:pPr>
            <a:r>
              <a:rPr lang="en-US" sz="2800"/>
              <a:t>The first recharge leaves the weapon fully charged; the second recharge leaves it at 75% capacity; and the third recharge recovers only half of the weapon’s capacity. To recharge the weapon again, the player needs to collect an item of type “</a:t>
            </a:r>
            <a:r>
              <a:rPr lang="en-US" sz="2800" b="1"/>
              <a:t>WeaponPowerRecharger</a:t>
            </a:r>
            <a:r>
              <a:rPr lang="en-US" sz="2800"/>
              <a:t>”.</a:t>
            </a:r>
            <a:endParaRPr sz="2800"/>
          </a:p>
        </p:txBody>
      </p:sp>
      <p:pic>
        <p:nvPicPr>
          <p:cNvPr id="140" name="Google Shape;140;p38"/>
          <p:cNvPicPr preferRelativeResize="0"/>
          <p:nvPr/>
        </p:nvPicPr>
        <p:blipFill rotWithShape="1">
          <a:blip r:embed="rId3">
            <a:alphaModFix/>
          </a:blip>
          <a:srcRect/>
          <a:stretch/>
        </p:blipFill>
        <p:spPr>
          <a:xfrm>
            <a:off x="10566597" y="3784547"/>
            <a:ext cx="13817403" cy="61469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9"/>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FLIP FLOP NODE</a:t>
            </a:r>
            <a:endParaRPr/>
          </a:p>
        </p:txBody>
      </p:sp>
      <p:pic>
        <p:nvPicPr>
          <p:cNvPr id="146" name="Google Shape;146;p39"/>
          <p:cNvPicPr preferRelativeResize="0">
            <a:picLocks noGrp="1"/>
          </p:cNvPicPr>
          <p:nvPr>
            <p:ph type="body" idx="1"/>
          </p:nvPr>
        </p:nvPicPr>
        <p:blipFill rotWithShape="1">
          <a:blip r:embed="rId3">
            <a:alphaModFix/>
          </a:blip>
          <a:srcRect/>
          <a:stretch/>
        </p:blipFill>
        <p:spPr>
          <a:xfrm>
            <a:off x="15623970" y="4212790"/>
            <a:ext cx="5025897" cy="5290419"/>
          </a:xfrm>
          <a:prstGeom prst="rect">
            <a:avLst/>
          </a:prstGeom>
          <a:noFill/>
          <a:ln>
            <a:noFill/>
          </a:ln>
        </p:spPr>
      </p:pic>
      <p:sp>
        <p:nvSpPr>
          <p:cNvPr id="147" name="Google Shape;147;p39"/>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FlipFlop</a:t>
            </a:r>
            <a:r>
              <a:rPr lang="en-US" sz="2800"/>
              <a:t> node has two output pins identified as “</a:t>
            </a:r>
            <a:r>
              <a:rPr lang="en-US" sz="2800" b="1"/>
              <a:t>A</a:t>
            </a:r>
            <a:r>
              <a:rPr lang="en-US" sz="2800"/>
              <a:t>” and “</a:t>
            </a:r>
            <a:r>
              <a:rPr lang="en-US" sz="2800" b="1"/>
              <a:t>B</a:t>
            </a:r>
            <a:r>
              <a:rPr lang="en-US" sz="2800"/>
              <a:t>”. When the </a:t>
            </a:r>
            <a:r>
              <a:rPr lang="en-US" sz="2800" b="1"/>
              <a:t>FlipFlop</a:t>
            </a:r>
            <a:r>
              <a:rPr lang="en-US" sz="2800"/>
              <a:t> is executed, only one of the output pins is executed. On the next run, only the other pin will be executed.</a:t>
            </a:r>
            <a:endParaRPr sz="2800"/>
          </a:p>
          <a:p>
            <a:pPr marL="0" lvl="0" indent="0" algn="l" rtl="0">
              <a:lnSpc>
                <a:spcPct val="100000"/>
              </a:lnSpc>
              <a:spcBef>
                <a:spcPts val="2000"/>
              </a:spcBef>
              <a:spcAft>
                <a:spcPts val="0"/>
              </a:spcAft>
              <a:buClr>
                <a:schemeClr val="dk1"/>
              </a:buClr>
              <a:buSzPts val="2800"/>
              <a:buNone/>
            </a:pPr>
            <a:r>
              <a:rPr lang="en-US" sz="2800" i="1"/>
              <a:t>Output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A</a:t>
            </a:r>
            <a:r>
              <a:rPr lang="en-US" sz="2800"/>
              <a:t>: Execution pin that will execute if the value of the </a:t>
            </a:r>
            <a:r>
              <a:rPr lang="en-US" sz="2800" b="1"/>
              <a:t>Is A</a:t>
            </a:r>
            <a:r>
              <a:rPr lang="en-US" sz="2800"/>
              <a:t> pin is “</a:t>
            </a:r>
            <a:r>
              <a:rPr lang="en-US" sz="2800" b="1"/>
              <a:t>true</a:t>
            </a:r>
            <a:r>
              <a:rPr lang="en-US" sz="2800"/>
              <a:t>”.</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B</a:t>
            </a:r>
            <a:r>
              <a:rPr lang="en-US" sz="2800"/>
              <a:t>: Execution pin that will execute if the value of the </a:t>
            </a:r>
            <a:r>
              <a:rPr lang="en-US" sz="2800" b="1"/>
              <a:t>Is A</a:t>
            </a:r>
            <a:r>
              <a:rPr lang="en-US" sz="2800"/>
              <a:t> pin is “</a:t>
            </a:r>
            <a:r>
              <a:rPr lang="en-US" sz="2800" b="1"/>
              <a:t>false</a:t>
            </a:r>
            <a:r>
              <a:rPr lang="en-US" sz="2800"/>
              <a:t>”.</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Is A</a:t>
            </a:r>
            <a:r>
              <a:rPr lang="en-US" sz="2800"/>
              <a:t>: Boolean variable. If the value is “</a:t>
            </a:r>
            <a:r>
              <a:rPr lang="en-US" sz="2800" b="1"/>
              <a:t>true</a:t>
            </a:r>
            <a:r>
              <a:rPr lang="en-US" sz="2800"/>
              <a:t>”, pin </a:t>
            </a:r>
            <a:r>
              <a:rPr lang="en-US" sz="2800" b="1"/>
              <a:t>A</a:t>
            </a:r>
            <a:r>
              <a:rPr lang="en-US" sz="2800"/>
              <a:t> is running. If “</a:t>
            </a:r>
            <a:r>
              <a:rPr lang="en-US" sz="2800" b="1"/>
              <a:t>false</a:t>
            </a:r>
            <a:r>
              <a:rPr lang="en-US" sz="2800"/>
              <a:t>”, pin </a:t>
            </a:r>
            <a:r>
              <a:rPr lang="en-US" sz="2800" b="1"/>
              <a:t>B</a:t>
            </a:r>
            <a:r>
              <a:rPr lang="en-US" sz="2800"/>
              <a:t> is running.</a:t>
            </a:r>
            <a:endParaRPr sz="2800"/>
          </a:p>
          <a:p>
            <a:pPr marL="0" lvl="0" indent="0" algn="l" rtl="0">
              <a:lnSpc>
                <a:spcPct val="100000"/>
              </a:lnSpc>
              <a:spcBef>
                <a:spcPts val="1600"/>
              </a:spcBef>
              <a:spcAft>
                <a:spcPts val="0"/>
              </a:spcAft>
              <a:buClr>
                <a:schemeClr val="dk1"/>
              </a:buClr>
              <a:buSzPts val="2800"/>
              <a:buNone/>
            </a:pP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40"/>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FLIP FLOP NODE</a:t>
            </a:r>
            <a:endParaRPr/>
          </a:p>
        </p:txBody>
      </p:sp>
      <p:pic>
        <p:nvPicPr>
          <p:cNvPr id="153" name="Google Shape;153;p40"/>
          <p:cNvPicPr preferRelativeResize="0">
            <a:picLocks noGrp="1"/>
          </p:cNvPicPr>
          <p:nvPr>
            <p:ph type="body" idx="1"/>
          </p:nvPr>
        </p:nvPicPr>
        <p:blipFill rotWithShape="1">
          <a:blip r:embed="rId3">
            <a:alphaModFix/>
          </a:blip>
          <a:srcRect/>
          <a:stretch/>
        </p:blipFill>
        <p:spPr>
          <a:xfrm>
            <a:off x="15623970" y="4212790"/>
            <a:ext cx="5025897" cy="5290419"/>
          </a:xfrm>
          <a:prstGeom prst="rect">
            <a:avLst/>
          </a:prstGeom>
          <a:noFill/>
          <a:ln>
            <a:noFill/>
          </a:ln>
        </p:spPr>
      </p:pic>
      <p:sp>
        <p:nvSpPr>
          <p:cNvPr id="154" name="Google Shape;154;p40"/>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FlipFlop</a:t>
            </a:r>
            <a:r>
              <a:rPr lang="en-US" sz="2800"/>
              <a:t> node has two output pins identified as “</a:t>
            </a:r>
            <a:r>
              <a:rPr lang="en-US" sz="2800" b="1"/>
              <a:t>A</a:t>
            </a:r>
            <a:r>
              <a:rPr lang="en-US" sz="2800"/>
              <a:t>” and “</a:t>
            </a:r>
            <a:r>
              <a:rPr lang="en-US" sz="2800" b="1"/>
              <a:t>B</a:t>
            </a:r>
            <a:r>
              <a:rPr lang="en-US" sz="2800"/>
              <a:t>”. When the </a:t>
            </a:r>
            <a:r>
              <a:rPr lang="en-US" sz="2800" b="1"/>
              <a:t>FlipFlop</a:t>
            </a:r>
            <a:r>
              <a:rPr lang="en-US" sz="2800"/>
              <a:t> is executed, only one of the output pins is executed. On the next run, only the other pin will be executed.</a:t>
            </a:r>
            <a:endParaRPr sz="2800"/>
          </a:p>
          <a:p>
            <a:pPr marL="0" lvl="0" indent="0" algn="l" rtl="0">
              <a:lnSpc>
                <a:spcPct val="100000"/>
              </a:lnSpc>
              <a:spcBef>
                <a:spcPts val="2000"/>
              </a:spcBef>
              <a:spcAft>
                <a:spcPts val="0"/>
              </a:spcAft>
              <a:buClr>
                <a:schemeClr val="dk1"/>
              </a:buClr>
              <a:buSzPts val="2800"/>
              <a:buNone/>
            </a:pPr>
            <a:r>
              <a:rPr lang="en-US" sz="2800" i="1"/>
              <a:t>Output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A</a:t>
            </a:r>
            <a:r>
              <a:rPr lang="en-US" sz="2800"/>
              <a:t>: Execution pin that will execute if the value of the </a:t>
            </a:r>
            <a:r>
              <a:rPr lang="en-US" sz="2800" b="1"/>
              <a:t>Is A</a:t>
            </a:r>
            <a:r>
              <a:rPr lang="en-US" sz="2800"/>
              <a:t> pin is “</a:t>
            </a:r>
            <a:r>
              <a:rPr lang="en-US" sz="2800" b="1"/>
              <a:t>true</a:t>
            </a:r>
            <a:r>
              <a:rPr lang="en-US" sz="2800"/>
              <a:t>”.</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B</a:t>
            </a:r>
            <a:r>
              <a:rPr lang="en-US" sz="2800"/>
              <a:t>: Execution pin that will execute if the value of the </a:t>
            </a:r>
            <a:r>
              <a:rPr lang="en-US" sz="2800" b="1"/>
              <a:t>Is A</a:t>
            </a:r>
            <a:r>
              <a:rPr lang="en-US" sz="2800"/>
              <a:t> pin is “</a:t>
            </a:r>
            <a:r>
              <a:rPr lang="en-US" sz="2800" b="1"/>
              <a:t>false</a:t>
            </a:r>
            <a:r>
              <a:rPr lang="en-US" sz="2800"/>
              <a:t>”.</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Is A</a:t>
            </a:r>
            <a:r>
              <a:rPr lang="en-US" sz="2800"/>
              <a:t>: Boolean variable. If the value is “</a:t>
            </a:r>
            <a:r>
              <a:rPr lang="en-US" sz="2800" b="1"/>
              <a:t>true</a:t>
            </a:r>
            <a:r>
              <a:rPr lang="en-US" sz="2800"/>
              <a:t>”, pin </a:t>
            </a:r>
            <a:r>
              <a:rPr lang="en-US" sz="2800" b="1"/>
              <a:t>A</a:t>
            </a:r>
            <a:r>
              <a:rPr lang="en-US" sz="2800"/>
              <a:t> is running. If “</a:t>
            </a:r>
            <a:r>
              <a:rPr lang="en-US" sz="2800" b="1"/>
              <a:t>false</a:t>
            </a:r>
            <a:r>
              <a:rPr lang="en-US" sz="2800"/>
              <a:t>”, pin </a:t>
            </a:r>
            <a:r>
              <a:rPr lang="en-US" sz="2800" b="1"/>
              <a:t>B</a:t>
            </a:r>
            <a:r>
              <a:rPr lang="en-US" sz="2800"/>
              <a:t> is running.</a:t>
            </a:r>
            <a:endParaRPr sz="2800"/>
          </a:p>
          <a:p>
            <a:pPr marL="0" lvl="0" indent="0" algn="l" rtl="0">
              <a:lnSpc>
                <a:spcPct val="100000"/>
              </a:lnSpc>
              <a:spcBef>
                <a:spcPts val="1600"/>
              </a:spcBef>
              <a:spcAft>
                <a:spcPts val="0"/>
              </a:spcAft>
              <a:buClr>
                <a:schemeClr val="dk1"/>
              </a:buClr>
              <a:buSzPts val="2800"/>
              <a:buNone/>
            </a:pPr>
            <a:endParaRPr sz="2800"/>
          </a:p>
        </p:txBody>
      </p:sp>
      <p:pic>
        <p:nvPicPr>
          <p:cNvPr id="155" name="Google Shape;155;p40"/>
          <p:cNvPicPr preferRelativeResize="0"/>
          <p:nvPr/>
        </p:nvPicPr>
        <p:blipFill rotWithShape="1">
          <a:blip r:embed="rId4">
            <a:alphaModFix/>
          </a:blip>
          <a:srcRect l="17708" t="32334" r="17737" b="33805"/>
          <a:stretch/>
        </p:blipFill>
        <p:spPr>
          <a:xfrm>
            <a:off x="-371514" y="3740727"/>
            <a:ext cx="27090044" cy="7756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FLIP FLOP NODE: </a:t>
            </a:r>
            <a:endParaRPr/>
          </a:p>
          <a:p>
            <a:pPr marL="0" lvl="0" indent="0" algn="l" rtl="0">
              <a:lnSpc>
                <a:spcPct val="100000"/>
              </a:lnSpc>
              <a:spcBef>
                <a:spcPts val="0"/>
              </a:spcBef>
              <a:spcAft>
                <a:spcPts val="0"/>
              </a:spcAft>
              <a:buClr>
                <a:schemeClr val="dk1"/>
              </a:buClr>
              <a:buSzPts val="5000"/>
              <a:buNone/>
            </a:pPr>
            <a:r>
              <a:rPr lang="en-US"/>
              <a:t>EXAMPLE</a:t>
            </a:r>
            <a:endParaRPr/>
          </a:p>
        </p:txBody>
      </p:sp>
      <p:sp>
        <p:nvSpPr>
          <p:cNvPr id="161" name="Google Shape;161;p41"/>
          <p:cNvSpPr txBox="1">
            <a:spLocks noGrp="1"/>
          </p:cNvSpPr>
          <p:nvPr>
            <p:ph type="body" idx="2"/>
          </p:nvPr>
        </p:nvSpPr>
        <p:spPr>
          <a:xfrm>
            <a:off x="2869460" y="4846320"/>
            <a:ext cx="7008270" cy="8996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In the example on the right, the </a:t>
            </a:r>
            <a:r>
              <a:rPr lang="en-US" sz="2800" b="1"/>
              <a:t>FlipFlop</a:t>
            </a:r>
            <a:r>
              <a:rPr lang="en-US" sz="2800"/>
              <a:t> node is being used to show or hide a shield when the </a:t>
            </a:r>
            <a:r>
              <a:rPr lang="en-US" sz="2800" b="1"/>
              <a:t>space bar </a:t>
            </a:r>
            <a:r>
              <a:rPr lang="en-US" sz="2800"/>
              <a:t>is pressed.</a:t>
            </a:r>
            <a:endParaRPr/>
          </a:p>
          <a:p>
            <a:pPr marL="0" lvl="0" indent="0" algn="l" rtl="0">
              <a:lnSpc>
                <a:spcPct val="100000"/>
              </a:lnSpc>
              <a:spcBef>
                <a:spcPts val="2000"/>
              </a:spcBef>
              <a:spcAft>
                <a:spcPts val="0"/>
              </a:spcAft>
              <a:buClr>
                <a:schemeClr val="dk1"/>
              </a:buClr>
              <a:buSzPts val="2800"/>
              <a:buNone/>
            </a:pPr>
            <a:r>
              <a:rPr lang="en-US" sz="2800"/>
              <a:t>The value of the </a:t>
            </a:r>
            <a:r>
              <a:rPr lang="en-US" sz="2800" b="1"/>
              <a:t>Is A</a:t>
            </a:r>
            <a:r>
              <a:rPr lang="en-US" sz="2800"/>
              <a:t> output pin is being used to determine the visibility of the shield.</a:t>
            </a:r>
            <a:endParaRPr sz="2800"/>
          </a:p>
        </p:txBody>
      </p:sp>
      <p:pic>
        <p:nvPicPr>
          <p:cNvPr id="162" name="Google Shape;162;p41"/>
          <p:cNvPicPr preferRelativeResize="0"/>
          <p:nvPr/>
        </p:nvPicPr>
        <p:blipFill rotWithShape="1">
          <a:blip r:embed="rId3">
            <a:alphaModFix/>
          </a:blip>
          <a:srcRect/>
          <a:stretch/>
        </p:blipFill>
        <p:spPr>
          <a:xfrm>
            <a:off x="10570464" y="4750462"/>
            <a:ext cx="13807440" cy="42307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2"/>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SEQUENCE NODE</a:t>
            </a:r>
            <a:endParaRPr/>
          </a:p>
        </p:txBody>
      </p:sp>
      <p:pic>
        <p:nvPicPr>
          <p:cNvPr id="168" name="Google Shape;168;p42"/>
          <p:cNvPicPr preferRelativeResize="0">
            <a:picLocks noGrp="1"/>
          </p:cNvPicPr>
          <p:nvPr>
            <p:ph type="body" idx="1"/>
          </p:nvPr>
        </p:nvPicPr>
        <p:blipFill rotWithShape="1">
          <a:blip r:embed="rId3">
            <a:alphaModFix/>
          </a:blip>
          <a:srcRect/>
          <a:stretch/>
        </p:blipFill>
        <p:spPr>
          <a:xfrm>
            <a:off x="15623970" y="4546087"/>
            <a:ext cx="5025897" cy="4623825"/>
          </a:xfrm>
          <a:prstGeom prst="rect">
            <a:avLst/>
          </a:prstGeom>
          <a:noFill/>
          <a:ln>
            <a:noFill/>
          </a:ln>
        </p:spPr>
      </p:pic>
      <p:sp>
        <p:nvSpPr>
          <p:cNvPr id="169" name="Google Shape;169;p42"/>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 </a:t>
            </a:r>
            <a:r>
              <a:rPr lang="en-US" sz="2800" b="1"/>
              <a:t>Sequence</a:t>
            </a:r>
            <a:r>
              <a:rPr lang="en-US" sz="2800"/>
              <a:t> node can be used to help organize other Blueprint actions. When triggered, it executes all the nodes connected to the output pins in sequential order—that is, it executes all the actions of pin </a:t>
            </a:r>
            <a:r>
              <a:rPr lang="en-US" sz="2800" b="1"/>
              <a:t>Then 0</a:t>
            </a:r>
            <a:r>
              <a:rPr lang="en-US" sz="2800"/>
              <a:t>, then all the actions of pin </a:t>
            </a:r>
            <a:r>
              <a:rPr lang="en-US" sz="2800" b="1"/>
              <a:t>Then 1</a:t>
            </a:r>
            <a:r>
              <a:rPr lang="en-US" sz="2800"/>
              <a:t>, and so on.</a:t>
            </a:r>
            <a:endParaRPr/>
          </a:p>
          <a:p>
            <a:pPr marL="0" lvl="0" indent="0" algn="l" rtl="0">
              <a:lnSpc>
                <a:spcPct val="100000"/>
              </a:lnSpc>
              <a:spcBef>
                <a:spcPts val="2000"/>
              </a:spcBef>
              <a:spcAft>
                <a:spcPts val="0"/>
              </a:spcAft>
              <a:buClr>
                <a:schemeClr val="dk1"/>
              </a:buClr>
              <a:buSzPts val="2800"/>
              <a:buNone/>
            </a:pPr>
            <a:r>
              <a:rPr lang="en-US" sz="2800"/>
              <a:t>Output pins can be added using the </a:t>
            </a:r>
            <a:r>
              <a:rPr lang="en-US" sz="2800" b="1"/>
              <a:t>Add pin +</a:t>
            </a:r>
            <a:r>
              <a:rPr lang="en-US" sz="2800"/>
              <a:t> option. To remove a pin, right-click</a:t>
            </a:r>
            <a:r>
              <a:rPr lang="en-US" sz="2800" b="1"/>
              <a:t> </a:t>
            </a:r>
            <a:r>
              <a:rPr lang="en-US" sz="2800"/>
              <a:t>on</a:t>
            </a:r>
            <a:r>
              <a:rPr lang="en-US" sz="2800" b="1"/>
              <a:t> </a:t>
            </a:r>
            <a:r>
              <a:rPr lang="en-US" sz="2800"/>
              <a:t>the pin and choose the </a:t>
            </a:r>
            <a:r>
              <a:rPr lang="en-US" sz="2800" b="1"/>
              <a:t>Remove execution pin</a:t>
            </a:r>
            <a:r>
              <a:rPr lang="en-US" sz="2800"/>
              <a:t> option.</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3"/>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SEQUENCE NODE: </a:t>
            </a:r>
            <a:endParaRPr/>
          </a:p>
          <a:p>
            <a:pPr marL="0" lvl="0" indent="0" algn="l" rtl="0">
              <a:lnSpc>
                <a:spcPct val="100000"/>
              </a:lnSpc>
              <a:spcBef>
                <a:spcPts val="0"/>
              </a:spcBef>
              <a:spcAft>
                <a:spcPts val="0"/>
              </a:spcAft>
              <a:buClr>
                <a:schemeClr val="dk1"/>
              </a:buClr>
              <a:buSzPts val="5000"/>
              <a:buNone/>
            </a:pPr>
            <a:r>
              <a:rPr lang="en-US"/>
              <a:t>EXAMPLE</a:t>
            </a:r>
            <a:endParaRPr/>
          </a:p>
        </p:txBody>
      </p:sp>
      <p:sp>
        <p:nvSpPr>
          <p:cNvPr id="175" name="Google Shape;175;p43"/>
          <p:cNvSpPr txBox="1">
            <a:spLocks noGrp="1"/>
          </p:cNvSpPr>
          <p:nvPr>
            <p:ph type="body" idx="2"/>
          </p:nvPr>
        </p:nvSpPr>
        <p:spPr>
          <a:xfrm>
            <a:off x="2869460" y="4846320"/>
            <a:ext cx="7008270" cy="8996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In the example on the right, the </a:t>
            </a:r>
            <a:r>
              <a:rPr lang="en-US" sz="2800" b="1"/>
              <a:t>Sequence</a:t>
            </a:r>
            <a:r>
              <a:rPr lang="en-US" sz="2800"/>
              <a:t> node is used to organize the actions that will be executed after the </a:t>
            </a:r>
            <a:r>
              <a:rPr lang="en-US" sz="2800" b="1"/>
              <a:t>BeginPlay</a:t>
            </a:r>
            <a:r>
              <a:rPr lang="en-US" sz="2800"/>
              <a:t> event.</a:t>
            </a:r>
            <a:endParaRPr/>
          </a:p>
          <a:p>
            <a:pPr marL="0" lvl="0" indent="0" algn="l" rtl="0">
              <a:lnSpc>
                <a:spcPct val="100000"/>
              </a:lnSpc>
              <a:spcBef>
                <a:spcPts val="2000"/>
              </a:spcBef>
              <a:spcAft>
                <a:spcPts val="0"/>
              </a:spcAft>
              <a:buClr>
                <a:schemeClr val="dk1"/>
              </a:buClr>
              <a:buSzPts val="2800"/>
              <a:buNone/>
            </a:pPr>
            <a:r>
              <a:rPr lang="en-US" sz="2800"/>
              <a:t>Instead of one execution line being used for all actions, the </a:t>
            </a:r>
            <a:r>
              <a:rPr lang="en-US" sz="2800" b="1"/>
              <a:t>Sequence</a:t>
            </a:r>
            <a:r>
              <a:rPr lang="en-US" sz="2800"/>
              <a:t> node is used to group the actions by similarity.</a:t>
            </a:r>
            <a:endParaRPr sz="2800"/>
          </a:p>
        </p:txBody>
      </p:sp>
      <p:pic>
        <p:nvPicPr>
          <p:cNvPr id="176" name="Google Shape;176;p43"/>
          <p:cNvPicPr preferRelativeResize="0"/>
          <p:nvPr/>
        </p:nvPicPr>
        <p:blipFill rotWithShape="1">
          <a:blip r:embed="rId3">
            <a:alphaModFix/>
          </a:blip>
          <a:srcRect/>
          <a:stretch/>
        </p:blipFill>
        <p:spPr>
          <a:xfrm>
            <a:off x="10534650" y="2685564"/>
            <a:ext cx="13849691" cy="83448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4"/>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FOR EACH LOOP NODE</a:t>
            </a:r>
            <a:endParaRPr/>
          </a:p>
        </p:txBody>
      </p:sp>
      <p:pic>
        <p:nvPicPr>
          <p:cNvPr id="182" name="Google Shape;182;p44"/>
          <p:cNvPicPr preferRelativeResize="0">
            <a:picLocks noGrp="1"/>
          </p:cNvPicPr>
          <p:nvPr>
            <p:ph type="body" idx="1"/>
          </p:nvPr>
        </p:nvPicPr>
        <p:blipFill rotWithShape="1">
          <a:blip r:embed="rId3">
            <a:alphaModFix/>
          </a:blip>
          <a:srcRect/>
          <a:stretch/>
        </p:blipFill>
        <p:spPr>
          <a:xfrm>
            <a:off x="15101456" y="4415683"/>
            <a:ext cx="6144354" cy="4884633"/>
          </a:xfrm>
          <a:prstGeom prst="rect">
            <a:avLst/>
          </a:prstGeom>
          <a:noFill/>
          <a:ln>
            <a:noFill/>
          </a:ln>
        </p:spPr>
      </p:pic>
      <p:sp>
        <p:nvSpPr>
          <p:cNvPr id="183" name="Google Shape;183;p44"/>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ForEachLoop</a:t>
            </a:r>
            <a:r>
              <a:rPr lang="en-US" sz="2800"/>
              <a:t> node takes in an array as an input parameter and performs the set of actions that are associated with the </a:t>
            </a:r>
            <a:r>
              <a:rPr lang="en-US" sz="2800" b="1"/>
              <a:t>Loop Body</a:t>
            </a:r>
            <a:r>
              <a:rPr lang="en-US" sz="2800"/>
              <a:t> output pin for each element of the array that can be obtained from the </a:t>
            </a:r>
            <a:r>
              <a:rPr lang="en-US" sz="2800" b="1"/>
              <a:t>Array Element</a:t>
            </a:r>
            <a:r>
              <a:rPr lang="en-US" sz="2800"/>
              <a:t> output pin. After that, the execution flow is directed to the </a:t>
            </a:r>
            <a:r>
              <a:rPr lang="en-US" sz="2800" b="1"/>
              <a:t>Completed</a:t>
            </a:r>
            <a:r>
              <a:rPr lang="en-US" sz="2800"/>
              <a:t> output pin.</a:t>
            </a:r>
            <a:endParaRPr sz="2800"/>
          </a:p>
          <a:p>
            <a:pPr marL="0" lvl="0" indent="0" algn="l" rtl="0">
              <a:lnSpc>
                <a:spcPct val="100000"/>
              </a:lnSpc>
              <a:spcBef>
                <a:spcPts val="2000"/>
              </a:spcBef>
              <a:spcAft>
                <a:spcPts val="0"/>
              </a:spcAft>
              <a:buClr>
                <a:schemeClr val="dk1"/>
              </a:buClr>
              <a:buSzPts val="2800"/>
              <a:buNone/>
            </a:pPr>
            <a:r>
              <a:rPr lang="en-US" sz="2800" i="1"/>
              <a:t>Input</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Array</a:t>
            </a:r>
            <a:r>
              <a:rPr lang="en-US" sz="2800"/>
              <a:t>: Takes in an array containing the elements that will be used in the loop.</a:t>
            </a:r>
            <a:endParaRPr sz="2800"/>
          </a:p>
          <a:p>
            <a:pPr marL="0" lvl="0" indent="0" algn="l" rtl="0">
              <a:lnSpc>
                <a:spcPct val="100000"/>
              </a:lnSpc>
              <a:spcBef>
                <a:spcPts val="2000"/>
              </a:spcBef>
              <a:spcAft>
                <a:spcPts val="0"/>
              </a:spcAft>
              <a:buClr>
                <a:schemeClr val="dk1"/>
              </a:buClr>
              <a:buSzPts val="2800"/>
              <a:buNone/>
            </a:pPr>
            <a:r>
              <a:rPr lang="en-US" sz="2800" i="1"/>
              <a:t>Output</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Array Element</a:t>
            </a:r>
            <a:r>
              <a:rPr lang="en-US" sz="2800"/>
              <a:t>: Outputs a reference to the current array element.</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Array Index</a:t>
            </a:r>
            <a:r>
              <a:rPr lang="en-US" sz="2800"/>
              <a:t>: Outputs the index of the current array element.</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d2dd51f1b7_0_0"/>
          <p:cNvSpPr txBox="1">
            <a:spLocks noGrp="1"/>
          </p:cNvSpPr>
          <p:nvPr>
            <p:ph type="body" idx="1"/>
          </p:nvPr>
        </p:nvSpPr>
        <p:spPr>
          <a:xfrm>
            <a:off x="1676400" y="9351825"/>
            <a:ext cx="21327000" cy="3482700"/>
          </a:xfrm>
          <a:prstGeom prst="rect">
            <a:avLst/>
          </a:prstGeom>
        </p:spPr>
        <p:txBody>
          <a:bodyPr spcFirstLastPara="1" wrap="square" lIns="91425" tIns="45700" rIns="91425" bIns="45700" anchor="ctr" anchorCtr="0">
            <a:noAutofit/>
          </a:bodyPr>
          <a:lstStyle/>
          <a:p>
            <a:pPr marL="0" lvl="0" indent="0" algn="ctr" rtl="0">
              <a:spcBef>
                <a:spcPts val="2000"/>
              </a:spcBef>
              <a:spcAft>
                <a:spcPts val="0"/>
              </a:spcAft>
              <a:buNone/>
            </a:pPr>
            <a:r>
              <a:rPr lang="en-US" sz="7100" dirty="0">
                <a:solidFill>
                  <a:srgbClr val="FF0000"/>
                </a:solidFill>
              </a:rPr>
              <a:t>Deadline </a:t>
            </a:r>
            <a:r>
              <a:rPr lang="en-US" sz="7100" dirty="0"/>
              <a:t>for submitting </a:t>
            </a:r>
            <a:r>
              <a:rPr lang="en-US" sz="7100" dirty="0">
                <a:solidFill>
                  <a:srgbClr val="FFFF00"/>
                </a:solidFill>
              </a:rPr>
              <a:t>Assignment </a:t>
            </a:r>
            <a:r>
              <a:rPr lang="en-US" sz="7100" dirty="0" smtClean="0">
                <a:solidFill>
                  <a:srgbClr val="FFFF00"/>
                </a:solidFill>
              </a:rPr>
              <a:t>#</a:t>
            </a:r>
            <a:r>
              <a:rPr lang="tr-TR" sz="7100" dirty="0">
                <a:solidFill>
                  <a:srgbClr val="FFFF00"/>
                </a:solidFill>
              </a:rPr>
              <a:t>2</a:t>
            </a:r>
            <a:endParaRPr sz="7100" dirty="0"/>
          </a:p>
          <a:p>
            <a:pPr marL="0" lvl="0" indent="0" algn="ctr" rtl="0">
              <a:spcBef>
                <a:spcPts val="2000"/>
              </a:spcBef>
              <a:spcAft>
                <a:spcPts val="0"/>
              </a:spcAft>
              <a:buNone/>
            </a:pPr>
            <a:endParaRPr sz="3200" dirty="0"/>
          </a:p>
          <a:p>
            <a:pPr marL="0" lvl="0" indent="0" algn="ctr" rtl="0">
              <a:spcBef>
                <a:spcPts val="2000"/>
              </a:spcBef>
              <a:spcAft>
                <a:spcPts val="0"/>
              </a:spcAft>
              <a:buNone/>
            </a:pPr>
            <a:r>
              <a:rPr lang="en-US" sz="3200" dirty="0"/>
              <a:t>After the deadline, every day will make you lose 10% score!</a:t>
            </a:r>
            <a:endParaRPr sz="3200" dirty="0"/>
          </a:p>
        </p:txBody>
      </p:sp>
      <p:sp>
        <p:nvSpPr>
          <p:cNvPr id="66" name="Google Shape;66;gd2dd51f1b7_0_0"/>
          <p:cNvSpPr txBox="1">
            <a:spLocks noGrp="1"/>
          </p:cNvSpPr>
          <p:nvPr>
            <p:ph type="body" idx="2"/>
          </p:nvPr>
        </p:nvSpPr>
        <p:spPr>
          <a:xfrm>
            <a:off x="1676400" y="7094544"/>
            <a:ext cx="21031200" cy="1934700"/>
          </a:xfrm>
          <a:prstGeom prst="rect">
            <a:avLst/>
          </a:prstGeom>
        </p:spPr>
        <p:txBody>
          <a:bodyPr spcFirstLastPara="1" wrap="square" lIns="91425" tIns="45700" rIns="91425" bIns="45700" anchor="b" anchorCtr="0">
            <a:normAutofit fontScale="92500" lnSpcReduction="10000"/>
          </a:bodyPr>
          <a:lstStyle/>
          <a:p>
            <a:pPr marL="0" lvl="0" indent="0" algn="ctr" rtl="0">
              <a:spcBef>
                <a:spcPts val="2000"/>
              </a:spcBef>
              <a:spcAft>
                <a:spcPts val="0"/>
              </a:spcAft>
              <a:buNone/>
            </a:pPr>
            <a:r>
              <a:rPr lang="en-US" sz="14000" b="1" dirty="0" smtClean="0"/>
              <a:t>1</a:t>
            </a:r>
            <a:r>
              <a:rPr lang="tr-TR" sz="14000" b="1" dirty="0" smtClean="0"/>
              <a:t>0</a:t>
            </a:r>
            <a:r>
              <a:rPr lang="en-US" sz="14000" b="1" dirty="0" err="1" smtClean="0"/>
              <a:t>th</a:t>
            </a:r>
            <a:r>
              <a:rPr lang="en-US" sz="14000" b="1" dirty="0" smtClean="0"/>
              <a:t> </a:t>
            </a:r>
            <a:r>
              <a:rPr lang="en-US" sz="14000" b="1" dirty="0"/>
              <a:t>May</a:t>
            </a:r>
            <a:r>
              <a:rPr lang="en-US" dirty="0"/>
              <a:t> 2021- </a:t>
            </a:r>
            <a:r>
              <a:rPr lang="tr-TR" dirty="0" err="1" smtClean="0"/>
              <a:t>Tue</a:t>
            </a:r>
            <a:r>
              <a:rPr lang="en-US" dirty="0" smtClean="0"/>
              <a:t>,1</a:t>
            </a:r>
            <a:r>
              <a:rPr lang="tr-TR" dirty="0" smtClean="0"/>
              <a:t>8</a:t>
            </a:r>
            <a:r>
              <a:rPr lang="en-US" dirty="0" smtClean="0"/>
              <a:t>:00</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5"/>
          <p:cNvSpPr txBox="1">
            <a:spLocks noGrp="1"/>
          </p:cNvSpPr>
          <p:nvPr>
            <p:ph type="body" idx="1"/>
          </p:nvPr>
        </p:nvSpPr>
        <p:spPr>
          <a:xfrm>
            <a:off x="2869459" y="2178424"/>
            <a:ext cx="7090970" cy="2070682"/>
          </a:xfrm>
          <a:prstGeom prst="rect">
            <a:avLst/>
          </a:prstGeom>
          <a:noFill/>
          <a:ln>
            <a:noFill/>
          </a:ln>
        </p:spPr>
        <p:txBody>
          <a:bodyPr spcFirstLastPara="1" wrap="square" lIns="91425" tIns="45700" rIns="91425" bIns="45700" anchor="b" anchorCtr="0">
            <a:normAutofit fontScale="92500"/>
          </a:bodyPr>
          <a:lstStyle/>
          <a:p>
            <a:pPr marL="0" lvl="0" indent="0" algn="l" rtl="0">
              <a:lnSpc>
                <a:spcPct val="100000"/>
              </a:lnSpc>
              <a:spcBef>
                <a:spcPts val="0"/>
              </a:spcBef>
              <a:spcAft>
                <a:spcPts val="0"/>
              </a:spcAft>
              <a:buClr>
                <a:schemeClr val="dk1"/>
              </a:buClr>
              <a:buSzPct val="100000"/>
              <a:buNone/>
            </a:pPr>
            <a:r>
              <a:rPr lang="en-US"/>
              <a:t>FOR EACH LOOP NODE: </a:t>
            </a:r>
            <a:endParaRPr/>
          </a:p>
          <a:p>
            <a:pPr marL="0" lvl="0" indent="0" algn="l" rtl="0">
              <a:lnSpc>
                <a:spcPct val="100000"/>
              </a:lnSpc>
              <a:spcBef>
                <a:spcPts val="0"/>
              </a:spcBef>
              <a:spcAft>
                <a:spcPts val="0"/>
              </a:spcAft>
              <a:buClr>
                <a:schemeClr val="dk1"/>
              </a:buClr>
              <a:buSzPct val="100000"/>
              <a:buNone/>
            </a:pPr>
            <a:r>
              <a:rPr lang="en-US"/>
              <a:t>EXAMPLE</a:t>
            </a:r>
            <a:endParaRPr/>
          </a:p>
        </p:txBody>
      </p:sp>
      <p:sp>
        <p:nvSpPr>
          <p:cNvPr id="189" name="Google Shape;189;p45"/>
          <p:cNvSpPr txBox="1">
            <a:spLocks noGrp="1"/>
          </p:cNvSpPr>
          <p:nvPr>
            <p:ph type="body" idx="2"/>
          </p:nvPr>
        </p:nvSpPr>
        <p:spPr>
          <a:xfrm>
            <a:off x="2869460" y="4846320"/>
            <a:ext cx="7008270" cy="8996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In the example on the right, a </a:t>
            </a:r>
            <a:r>
              <a:rPr lang="en-US" sz="2800" b="1"/>
              <a:t>ForEachLoop</a:t>
            </a:r>
            <a:r>
              <a:rPr lang="en-US" sz="2800"/>
              <a:t> node is used to iterate through an array that contains the scores of the players.</a:t>
            </a:r>
            <a:endParaRPr/>
          </a:p>
          <a:p>
            <a:pPr marL="0" lvl="0" indent="0" algn="l" rtl="0">
              <a:lnSpc>
                <a:spcPct val="100000"/>
              </a:lnSpc>
              <a:spcBef>
                <a:spcPts val="2000"/>
              </a:spcBef>
              <a:spcAft>
                <a:spcPts val="0"/>
              </a:spcAft>
              <a:buClr>
                <a:schemeClr val="dk1"/>
              </a:buClr>
              <a:buSzPts val="2800"/>
              <a:buNone/>
            </a:pPr>
            <a:r>
              <a:rPr lang="en-US" sz="2800"/>
              <a:t>For each value, a test is done to check whether it represents the highest score. If “</a:t>
            </a:r>
            <a:r>
              <a:rPr lang="en-US" sz="2800" b="1"/>
              <a:t>true</a:t>
            </a:r>
            <a:r>
              <a:rPr lang="en-US" sz="2800"/>
              <a:t>”, the value is stored in the </a:t>
            </a:r>
            <a:r>
              <a:rPr lang="en-US" sz="2800" b="1"/>
              <a:t>Best Score</a:t>
            </a:r>
            <a:r>
              <a:rPr lang="en-US" sz="2800"/>
              <a:t> variable and the player’s index is stored in the </a:t>
            </a:r>
            <a:r>
              <a:rPr lang="en-US" sz="2800" b="1"/>
              <a:t>Best Player</a:t>
            </a:r>
            <a:r>
              <a:rPr lang="en-US" sz="2800"/>
              <a:t> variable.</a:t>
            </a:r>
            <a:endParaRPr sz="2800"/>
          </a:p>
        </p:txBody>
      </p:sp>
      <p:pic>
        <p:nvPicPr>
          <p:cNvPr id="190" name="Google Shape;190;p45"/>
          <p:cNvPicPr preferRelativeResize="0"/>
          <p:nvPr/>
        </p:nvPicPr>
        <p:blipFill rotWithShape="1">
          <a:blip r:embed="rId3">
            <a:alphaModFix/>
          </a:blip>
          <a:srcRect/>
          <a:stretch/>
        </p:blipFill>
        <p:spPr>
          <a:xfrm>
            <a:off x="10538460" y="4620529"/>
            <a:ext cx="13845881" cy="44749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6"/>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SWITCH ON INT NODE</a:t>
            </a:r>
            <a:endParaRPr/>
          </a:p>
        </p:txBody>
      </p:sp>
      <p:pic>
        <p:nvPicPr>
          <p:cNvPr id="196" name="Google Shape;196;p46"/>
          <p:cNvPicPr preferRelativeResize="0">
            <a:picLocks noGrp="1"/>
          </p:cNvPicPr>
          <p:nvPr>
            <p:ph type="body" idx="1"/>
          </p:nvPr>
        </p:nvPicPr>
        <p:blipFill rotWithShape="1">
          <a:blip r:embed="rId3">
            <a:alphaModFix/>
          </a:blip>
          <a:srcRect/>
          <a:stretch/>
        </p:blipFill>
        <p:spPr>
          <a:xfrm>
            <a:off x="12142470" y="3650888"/>
            <a:ext cx="12244238" cy="6414224"/>
          </a:xfrm>
          <a:prstGeom prst="rect">
            <a:avLst/>
          </a:prstGeom>
          <a:noFill/>
          <a:ln>
            <a:noFill/>
          </a:ln>
        </p:spPr>
      </p:pic>
      <p:sp>
        <p:nvSpPr>
          <p:cNvPr id="197" name="Google Shape;197;p46"/>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Switch on Int</a:t>
            </a:r>
            <a:r>
              <a:rPr lang="en-US" sz="2800"/>
              <a:t> node determines the flow of execution according to the integer input value. Output pins are added using the </a:t>
            </a:r>
            <a:r>
              <a:rPr lang="en-US" sz="2800" b="1"/>
              <a:t>Add pin +</a:t>
            </a:r>
            <a:r>
              <a:rPr lang="en-US" sz="2800"/>
              <a:t> option. </a:t>
            </a:r>
            <a:endParaRPr sz="2800"/>
          </a:p>
          <a:p>
            <a:pPr marL="0" lvl="0" indent="0" algn="l" rtl="0">
              <a:lnSpc>
                <a:spcPct val="100000"/>
              </a:lnSpc>
              <a:spcBef>
                <a:spcPts val="2000"/>
              </a:spcBef>
              <a:spcAft>
                <a:spcPts val="0"/>
              </a:spcAft>
              <a:buClr>
                <a:schemeClr val="dk1"/>
              </a:buClr>
              <a:buSzPts val="2800"/>
              <a:buNone/>
            </a:pPr>
            <a:r>
              <a:rPr lang="en-US" sz="2800" i="1"/>
              <a:t>Input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Selection</a:t>
            </a:r>
            <a:r>
              <a:rPr lang="en-US" sz="2800"/>
              <a:t>: Takes in an integer value that determines which output pin will execute. If the value is not found, the </a:t>
            </a:r>
            <a:r>
              <a:rPr lang="en-US" sz="2800" b="1"/>
              <a:t>Default</a:t>
            </a:r>
            <a:r>
              <a:rPr lang="en-US" sz="2800"/>
              <a:t> pin will execute.</a:t>
            </a:r>
            <a:endParaRPr sz="2800"/>
          </a:p>
          <a:p>
            <a:pPr marL="0" lvl="0" indent="0" algn="l" rtl="0">
              <a:lnSpc>
                <a:spcPct val="100000"/>
              </a:lnSpc>
              <a:spcBef>
                <a:spcPts val="2000"/>
              </a:spcBef>
              <a:spcAft>
                <a:spcPts val="0"/>
              </a:spcAft>
              <a:buClr>
                <a:schemeClr val="dk1"/>
              </a:buClr>
              <a:buSzPts val="2800"/>
              <a:buNone/>
            </a:pPr>
            <a:endParaRPr sz="2800" i="1"/>
          </a:p>
          <a:p>
            <a:pPr marL="0" lvl="0" indent="0" algn="l" rtl="0">
              <a:lnSpc>
                <a:spcPct val="100000"/>
              </a:lnSpc>
              <a:spcBef>
                <a:spcPts val="2000"/>
              </a:spcBef>
              <a:spcAft>
                <a:spcPts val="0"/>
              </a:spcAft>
              <a:buClr>
                <a:schemeClr val="dk1"/>
              </a:buClr>
              <a:buSzPts val="2800"/>
              <a:buNone/>
            </a:pPr>
            <a:r>
              <a:rPr lang="en-US" sz="2800" i="1"/>
              <a:t>Example</a:t>
            </a:r>
            <a:r>
              <a:rPr lang="en-US" sz="2800"/>
              <a:t> </a:t>
            </a:r>
            <a:endParaRPr/>
          </a:p>
          <a:p>
            <a:pPr marL="0" lvl="0" indent="0" algn="l" rtl="0">
              <a:lnSpc>
                <a:spcPct val="100000"/>
              </a:lnSpc>
              <a:spcBef>
                <a:spcPts val="1600"/>
              </a:spcBef>
              <a:spcAft>
                <a:spcPts val="0"/>
              </a:spcAft>
              <a:buClr>
                <a:schemeClr val="dk1"/>
              </a:buClr>
              <a:buSzPts val="2800"/>
              <a:buNone/>
            </a:pPr>
            <a:r>
              <a:rPr lang="en-US" sz="2800"/>
              <a:t>In the example on the right, the difficulty of a game is stored in an integer variable named “</a:t>
            </a:r>
            <a:r>
              <a:rPr lang="en-US" sz="2800" b="1"/>
              <a:t>Difficult</a:t>
            </a:r>
            <a:r>
              <a:rPr lang="en-US" sz="2800"/>
              <a:t>” that can have values ranging from “</a:t>
            </a:r>
            <a:r>
              <a:rPr lang="en-US" sz="2800" b="1"/>
              <a:t>0</a:t>
            </a:r>
            <a:r>
              <a:rPr lang="en-US" sz="2800"/>
              <a:t>” to “</a:t>
            </a:r>
            <a:r>
              <a:rPr lang="en-US" sz="2800" b="1"/>
              <a:t>3</a:t>
            </a:r>
            <a:r>
              <a:rPr lang="en-US" sz="2800"/>
              <a:t>”. The total number of enemies is set according to the difficulty.</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SWITCH ON STRING NODE</a:t>
            </a:r>
            <a:endParaRPr/>
          </a:p>
        </p:txBody>
      </p:sp>
      <p:pic>
        <p:nvPicPr>
          <p:cNvPr id="203" name="Google Shape;203;p47"/>
          <p:cNvPicPr preferRelativeResize="0">
            <a:picLocks noGrp="1"/>
          </p:cNvPicPr>
          <p:nvPr>
            <p:ph type="body" idx="1"/>
          </p:nvPr>
        </p:nvPicPr>
        <p:blipFill rotWithShape="1">
          <a:blip r:embed="rId3">
            <a:alphaModFix/>
          </a:blip>
          <a:srcRect/>
          <a:stretch/>
        </p:blipFill>
        <p:spPr>
          <a:xfrm>
            <a:off x="13658303" y="1272871"/>
            <a:ext cx="9292676" cy="5284935"/>
          </a:xfrm>
          <a:prstGeom prst="rect">
            <a:avLst/>
          </a:prstGeom>
          <a:noFill/>
          <a:ln>
            <a:noFill/>
          </a:ln>
        </p:spPr>
      </p:pic>
      <p:sp>
        <p:nvSpPr>
          <p:cNvPr id="204" name="Google Shape;204;p47"/>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Switch on String</a:t>
            </a:r>
            <a:r>
              <a:rPr lang="en-US" sz="2800"/>
              <a:t> node determines the flow of execution according to a string input value. The input string is compared to each of the pin names, and if it matches, the pin will execute.</a:t>
            </a:r>
            <a:endParaRPr/>
          </a:p>
          <a:p>
            <a:pPr marL="0" lvl="0" indent="0" algn="l" rtl="0">
              <a:lnSpc>
                <a:spcPct val="100000"/>
              </a:lnSpc>
              <a:spcBef>
                <a:spcPts val="2000"/>
              </a:spcBef>
              <a:spcAft>
                <a:spcPts val="0"/>
              </a:spcAft>
              <a:buClr>
                <a:schemeClr val="dk1"/>
              </a:buClr>
              <a:buSzPts val="2800"/>
              <a:buNone/>
            </a:pPr>
            <a:r>
              <a:rPr lang="en-US" sz="2800"/>
              <a:t>The output values ​​must be added in the Details panel for the </a:t>
            </a:r>
            <a:r>
              <a:rPr lang="en-US" sz="2800" b="1"/>
              <a:t>Switch on String</a:t>
            </a:r>
            <a:r>
              <a:rPr lang="en-US" sz="2800"/>
              <a:t> node under “</a:t>
            </a:r>
            <a:r>
              <a:rPr lang="en-US" sz="2800" b="1"/>
              <a:t>Pin Options &gt; Pin Names</a:t>
            </a:r>
            <a:r>
              <a:rPr lang="en-US" sz="2800"/>
              <a:t>”, as shown in the bottom image on the right.</a:t>
            </a:r>
            <a:endParaRPr sz="2800"/>
          </a:p>
          <a:p>
            <a:pPr marL="0" lvl="0" indent="0" algn="l" rtl="0">
              <a:lnSpc>
                <a:spcPct val="100000"/>
              </a:lnSpc>
              <a:spcBef>
                <a:spcPts val="2000"/>
              </a:spcBef>
              <a:spcAft>
                <a:spcPts val="0"/>
              </a:spcAft>
              <a:buClr>
                <a:schemeClr val="dk1"/>
              </a:buClr>
              <a:buSzPts val="2800"/>
              <a:buNone/>
            </a:pPr>
            <a:r>
              <a:rPr lang="en-US" sz="2800" i="1"/>
              <a:t>Input</a:t>
            </a:r>
            <a:endParaRPr sz="2800" i="1"/>
          </a:p>
          <a:p>
            <a:pPr marL="457200" lvl="0" indent="-457200" algn="l" rtl="0">
              <a:lnSpc>
                <a:spcPct val="100000"/>
              </a:lnSpc>
              <a:spcBef>
                <a:spcPts val="1600"/>
              </a:spcBef>
              <a:spcAft>
                <a:spcPts val="0"/>
              </a:spcAft>
              <a:buClr>
                <a:schemeClr val="dk1"/>
              </a:buClr>
              <a:buSzPts val="2800"/>
              <a:buFont typeface="Arial"/>
              <a:buChar char="•"/>
            </a:pPr>
            <a:r>
              <a:rPr lang="en-US" sz="2800" b="1"/>
              <a:t>Selection</a:t>
            </a:r>
            <a:r>
              <a:rPr lang="en-US" sz="2800"/>
              <a:t>: Takes in a string value that determines the output. </a:t>
            </a:r>
            <a:endParaRPr sz="2800"/>
          </a:p>
          <a:p>
            <a:pPr marL="0" lvl="0" indent="0" algn="l" rtl="0">
              <a:lnSpc>
                <a:spcPct val="100000"/>
              </a:lnSpc>
              <a:spcBef>
                <a:spcPts val="2000"/>
              </a:spcBef>
              <a:spcAft>
                <a:spcPts val="0"/>
              </a:spcAft>
              <a:buClr>
                <a:schemeClr val="dk1"/>
              </a:buClr>
              <a:buSzPts val="2800"/>
              <a:buNone/>
            </a:pPr>
            <a:endParaRPr sz="2800" i="1"/>
          </a:p>
          <a:p>
            <a:pPr marL="0" lvl="0" indent="0" algn="l" rtl="0">
              <a:lnSpc>
                <a:spcPct val="100000"/>
              </a:lnSpc>
              <a:spcBef>
                <a:spcPts val="2000"/>
              </a:spcBef>
              <a:spcAft>
                <a:spcPts val="0"/>
              </a:spcAft>
              <a:buClr>
                <a:schemeClr val="dk1"/>
              </a:buClr>
              <a:buSzPts val="2800"/>
              <a:buNone/>
            </a:pPr>
            <a:endParaRPr sz="2800"/>
          </a:p>
        </p:txBody>
      </p:sp>
      <p:pic>
        <p:nvPicPr>
          <p:cNvPr id="205" name="Google Shape;205;p47"/>
          <p:cNvPicPr preferRelativeResize="0"/>
          <p:nvPr/>
        </p:nvPicPr>
        <p:blipFill rotWithShape="1">
          <a:blip r:embed="rId4">
            <a:alphaModFix/>
          </a:blip>
          <a:srcRect/>
          <a:stretch/>
        </p:blipFill>
        <p:spPr>
          <a:xfrm>
            <a:off x="15278097" y="7158195"/>
            <a:ext cx="6556828" cy="52849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8"/>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SWITCH ON ENUM NODE</a:t>
            </a:r>
            <a:endParaRPr/>
          </a:p>
        </p:txBody>
      </p:sp>
      <p:pic>
        <p:nvPicPr>
          <p:cNvPr id="211" name="Google Shape;211;p48"/>
          <p:cNvPicPr preferRelativeResize="0">
            <a:picLocks noGrp="1"/>
          </p:cNvPicPr>
          <p:nvPr>
            <p:ph type="body" idx="1"/>
          </p:nvPr>
        </p:nvPicPr>
        <p:blipFill rotWithShape="1">
          <a:blip r:embed="rId3">
            <a:alphaModFix/>
          </a:blip>
          <a:srcRect/>
          <a:stretch/>
        </p:blipFill>
        <p:spPr>
          <a:xfrm>
            <a:off x="12150090" y="5239077"/>
            <a:ext cx="12236619" cy="3237845"/>
          </a:xfrm>
          <a:prstGeom prst="rect">
            <a:avLst/>
          </a:prstGeom>
          <a:noFill/>
          <a:ln>
            <a:noFill/>
          </a:ln>
        </p:spPr>
      </p:pic>
      <p:sp>
        <p:nvSpPr>
          <p:cNvPr id="212" name="Google Shape;212;p48"/>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Switch on Enum</a:t>
            </a:r>
            <a:r>
              <a:rPr lang="en-US" sz="2800"/>
              <a:t> node determines the flow of execution according to the enumeration input value. For each enumeration, there is a switch node equivalent.</a:t>
            </a:r>
            <a:endParaRPr sz="2800"/>
          </a:p>
          <a:p>
            <a:pPr marL="0" lvl="0" indent="0" algn="l" rtl="0">
              <a:lnSpc>
                <a:spcPct val="100000"/>
              </a:lnSpc>
              <a:spcBef>
                <a:spcPts val="2000"/>
              </a:spcBef>
              <a:spcAft>
                <a:spcPts val="0"/>
              </a:spcAft>
              <a:buClr>
                <a:schemeClr val="dk1"/>
              </a:buClr>
              <a:buSzPts val="2800"/>
              <a:buNone/>
            </a:pPr>
            <a:endParaRPr sz="2800" i="1"/>
          </a:p>
          <a:p>
            <a:pPr marL="0" lvl="0" indent="0" algn="l" rtl="0">
              <a:lnSpc>
                <a:spcPct val="100000"/>
              </a:lnSpc>
              <a:spcBef>
                <a:spcPts val="2000"/>
              </a:spcBef>
              <a:spcAft>
                <a:spcPts val="0"/>
              </a:spcAft>
              <a:buClr>
                <a:schemeClr val="dk1"/>
              </a:buClr>
              <a:buSzPts val="2800"/>
              <a:buNone/>
            </a:pPr>
            <a:r>
              <a:rPr lang="en-US" sz="2800" i="1"/>
              <a:t>Example</a:t>
            </a:r>
            <a:r>
              <a:rPr lang="en-US" sz="2800"/>
              <a:t> </a:t>
            </a:r>
            <a:endParaRPr/>
          </a:p>
          <a:p>
            <a:pPr marL="0" lvl="0" indent="0" algn="l" rtl="0">
              <a:lnSpc>
                <a:spcPct val="100000"/>
              </a:lnSpc>
              <a:spcBef>
                <a:spcPts val="1600"/>
              </a:spcBef>
              <a:spcAft>
                <a:spcPts val="0"/>
              </a:spcAft>
              <a:buClr>
                <a:schemeClr val="dk1"/>
              </a:buClr>
              <a:buSzPts val="2800"/>
              <a:buNone/>
            </a:pPr>
            <a:r>
              <a:rPr lang="en-US" sz="2800"/>
              <a:t>In the example on the right, the Static Mesh is chosen based on the value of the enumeration variable.</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d517434fe3_0_154"/>
          <p:cNvSpPr txBox="1">
            <a:spLocks noGrp="1"/>
          </p:cNvSpPr>
          <p:nvPr>
            <p:ph type="body" idx="1"/>
          </p:nvPr>
        </p:nvSpPr>
        <p:spPr>
          <a:xfrm>
            <a:off x="1676400" y="10845298"/>
            <a:ext cx="21031200" cy="1387500"/>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sz="7700"/>
              <a:t>“How to take control while your blueprints are being executed runtime.”</a:t>
            </a:r>
            <a:endParaRPr sz="7700"/>
          </a:p>
        </p:txBody>
      </p:sp>
      <p:sp>
        <p:nvSpPr>
          <p:cNvPr id="176" name="Google Shape;176;gd517434fe3_0_154"/>
          <p:cNvSpPr txBox="1">
            <a:spLocks noGrp="1"/>
          </p:cNvSpPr>
          <p:nvPr>
            <p:ph type="body" idx="2"/>
          </p:nvPr>
        </p:nvSpPr>
        <p:spPr>
          <a:xfrm>
            <a:off x="1676400" y="7094538"/>
            <a:ext cx="21031200" cy="2911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a:t>DEBUGGING</a:t>
            </a:r>
            <a:endParaRPr/>
          </a:p>
        </p:txBody>
      </p:sp>
    </p:spTree>
    <p:extLst>
      <p:ext uri="{BB962C8B-B14F-4D97-AF65-F5344CB8AC3E}">
        <p14:creationId xmlns:p14="http://schemas.microsoft.com/office/powerpoint/2010/main" val="2593220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d517434fe3_0_11"/>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BREAKPOINTS</a:t>
            </a:r>
            <a:endParaRPr/>
          </a:p>
        </p:txBody>
      </p:sp>
      <p:sp>
        <p:nvSpPr>
          <p:cNvPr id="182" name="Google Shape;182;gd517434fe3_0_11"/>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2000"/>
              </a:spcBef>
              <a:spcAft>
                <a:spcPts val="0"/>
              </a:spcAft>
              <a:buClr>
                <a:schemeClr val="dk1"/>
              </a:buClr>
              <a:buSzPts val="2590"/>
              <a:buNone/>
            </a:pPr>
            <a:r>
              <a:rPr lang="en-US" sz="2390"/>
              <a:t>Press </a:t>
            </a:r>
            <a:r>
              <a:rPr lang="en-US" sz="2390" b="1"/>
              <a:t>F9 key</a:t>
            </a:r>
            <a:r>
              <a:rPr lang="en-US" sz="2390"/>
              <a:t> to toggle a breakpoint over any node in your blueprints.</a:t>
            </a:r>
            <a:endParaRPr sz="2390"/>
          </a:p>
          <a:p>
            <a:pPr marL="0" lvl="0" indent="0" algn="l" rtl="0">
              <a:lnSpc>
                <a:spcPct val="90000"/>
              </a:lnSpc>
              <a:spcBef>
                <a:spcPts val="2000"/>
              </a:spcBef>
              <a:spcAft>
                <a:spcPts val="0"/>
              </a:spcAft>
              <a:buClr>
                <a:schemeClr val="dk1"/>
              </a:buClr>
              <a:buSzPts val="2590"/>
              <a:buNone/>
            </a:pPr>
            <a:r>
              <a:rPr lang="en-US" sz="2390"/>
              <a:t>This way the game execution will immediately stop, if the execution order comes to the node. In other words: your whole game will pause await you to do the next move. Also note that you CAN’T EDIT your blueprints. (Everything becomes read-only.) At this point you can:</a:t>
            </a:r>
            <a:endParaRPr sz="2390"/>
          </a:p>
          <a:p>
            <a:pPr marL="0" lvl="0" indent="0" algn="l" rtl="0">
              <a:lnSpc>
                <a:spcPct val="90000"/>
              </a:lnSpc>
              <a:spcBef>
                <a:spcPts val="2000"/>
              </a:spcBef>
              <a:spcAft>
                <a:spcPts val="0"/>
              </a:spcAft>
              <a:buClr>
                <a:schemeClr val="dk1"/>
              </a:buClr>
              <a:buSzPts val="2590"/>
              <a:buNone/>
            </a:pPr>
            <a:r>
              <a:rPr lang="en-US" sz="2390"/>
              <a:t>1- </a:t>
            </a:r>
            <a:r>
              <a:rPr lang="en-US" sz="2390" b="1"/>
              <a:t>ESC/Stop</a:t>
            </a:r>
            <a:r>
              <a:rPr lang="en-US" sz="2390"/>
              <a:t>: Terminate the game immediately.</a:t>
            </a:r>
            <a:endParaRPr sz="2390"/>
          </a:p>
          <a:p>
            <a:pPr marL="0" lvl="0" indent="0" algn="l" rtl="0">
              <a:lnSpc>
                <a:spcPct val="90000"/>
              </a:lnSpc>
              <a:spcBef>
                <a:spcPts val="2000"/>
              </a:spcBef>
              <a:spcAft>
                <a:spcPts val="0"/>
              </a:spcAft>
              <a:buClr>
                <a:schemeClr val="dk1"/>
              </a:buClr>
              <a:buSzPts val="2590"/>
              <a:buNone/>
            </a:pPr>
            <a:r>
              <a:rPr lang="en-US" sz="2390"/>
              <a:t>2- </a:t>
            </a:r>
            <a:r>
              <a:rPr lang="en-US" sz="2390" b="1"/>
              <a:t>F10</a:t>
            </a:r>
            <a:r>
              <a:rPr lang="en-US" sz="2390"/>
              <a:t>: Step over to the next node.</a:t>
            </a:r>
            <a:endParaRPr sz="2390"/>
          </a:p>
          <a:p>
            <a:pPr marL="0" lvl="0" indent="0" algn="l" rtl="0">
              <a:lnSpc>
                <a:spcPct val="90000"/>
              </a:lnSpc>
              <a:spcBef>
                <a:spcPts val="2000"/>
              </a:spcBef>
              <a:spcAft>
                <a:spcPts val="0"/>
              </a:spcAft>
              <a:buClr>
                <a:schemeClr val="dk1"/>
              </a:buClr>
              <a:buSzPts val="2590"/>
              <a:buNone/>
            </a:pPr>
            <a:r>
              <a:rPr lang="en-US" sz="2390"/>
              <a:t>3- </a:t>
            </a:r>
            <a:r>
              <a:rPr lang="en-US" sz="2390" b="1"/>
              <a:t>F11</a:t>
            </a:r>
            <a:r>
              <a:rPr lang="en-US" sz="2390"/>
              <a:t>: Step into the node. This will enter into any event/function/macro, thus providing you with more details on how you blueprints are being executed.</a:t>
            </a:r>
            <a:endParaRPr sz="2390"/>
          </a:p>
          <a:p>
            <a:pPr marL="0" lvl="0" indent="0" algn="l" rtl="0">
              <a:lnSpc>
                <a:spcPct val="90000"/>
              </a:lnSpc>
              <a:spcBef>
                <a:spcPts val="2000"/>
              </a:spcBef>
              <a:spcAft>
                <a:spcPts val="0"/>
              </a:spcAft>
              <a:buClr>
                <a:schemeClr val="dk1"/>
              </a:buClr>
              <a:buSzPts val="2590"/>
              <a:buNone/>
            </a:pPr>
            <a:r>
              <a:rPr lang="en-US" sz="2390"/>
              <a:t>4- </a:t>
            </a:r>
            <a:r>
              <a:rPr lang="en-US" sz="2390" b="1"/>
              <a:t>F9</a:t>
            </a:r>
            <a:r>
              <a:rPr lang="en-US" sz="2390"/>
              <a:t>: Toggle another node or untoggle the breakpoint so the game won’t pause again.</a:t>
            </a:r>
            <a:endParaRPr sz="2390"/>
          </a:p>
          <a:p>
            <a:pPr marL="0" lvl="0" indent="0" algn="l" rtl="0">
              <a:lnSpc>
                <a:spcPct val="90000"/>
              </a:lnSpc>
              <a:spcBef>
                <a:spcPts val="2000"/>
              </a:spcBef>
              <a:spcAft>
                <a:spcPts val="0"/>
              </a:spcAft>
              <a:buClr>
                <a:schemeClr val="dk1"/>
              </a:buClr>
              <a:buSzPts val="2590"/>
              <a:buNone/>
            </a:pPr>
            <a:r>
              <a:rPr lang="en-US" sz="2390"/>
              <a:t>5- Press “</a:t>
            </a:r>
            <a:r>
              <a:rPr lang="en-US" sz="2390" b="1"/>
              <a:t>Resume</a:t>
            </a:r>
            <a:r>
              <a:rPr lang="en-US" sz="2390"/>
              <a:t>” button and the game continues to run.</a:t>
            </a:r>
            <a:endParaRPr sz="2390"/>
          </a:p>
          <a:p>
            <a:pPr marL="0" lvl="0" indent="0" algn="l" rtl="0">
              <a:lnSpc>
                <a:spcPct val="90000"/>
              </a:lnSpc>
              <a:spcBef>
                <a:spcPts val="2000"/>
              </a:spcBef>
              <a:spcAft>
                <a:spcPts val="0"/>
              </a:spcAft>
              <a:buClr>
                <a:schemeClr val="dk1"/>
              </a:buClr>
              <a:buSzPts val="2590"/>
              <a:buNone/>
            </a:pPr>
            <a:r>
              <a:rPr lang="en-US" sz="2390"/>
              <a:t>6- </a:t>
            </a:r>
            <a:r>
              <a:rPr lang="en-US" sz="2390" b="1"/>
              <a:t>Hover over</a:t>
            </a:r>
            <a:r>
              <a:rPr lang="en-US" sz="2390"/>
              <a:t> data pins to see their current values (VERY USEFUL!!!)</a:t>
            </a:r>
            <a:endParaRPr sz="2390"/>
          </a:p>
        </p:txBody>
      </p:sp>
      <p:pic>
        <p:nvPicPr>
          <p:cNvPr id="183" name="Google Shape;183;gd517434fe3_0_11"/>
          <p:cNvPicPr preferRelativeResize="0"/>
          <p:nvPr/>
        </p:nvPicPr>
        <p:blipFill rotWithShape="1">
          <a:blip r:embed="rId3">
            <a:alphaModFix/>
          </a:blip>
          <a:srcRect l="23527" t="16717" r="18450" b="23124"/>
          <a:stretch/>
        </p:blipFill>
        <p:spPr>
          <a:xfrm>
            <a:off x="12192000" y="0"/>
            <a:ext cx="12192000" cy="7110137"/>
          </a:xfrm>
          <a:prstGeom prst="rect">
            <a:avLst/>
          </a:prstGeom>
          <a:noFill/>
          <a:ln>
            <a:noFill/>
          </a:ln>
        </p:spPr>
      </p:pic>
      <p:pic>
        <p:nvPicPr>
          <p:cNvPr id="184" name="Google Shape;184;gd517434fe3_0_11"/>
          <p:cNvPicPr preferRelativeResize="0"/>
          <p:nvPr/>
        </p:nvPicPr>
        <p:blipFill rotWithShape="1">
          <a:blip r:embed="rId4">
            <a:alphaModFix/>
          </a:blip>
          <a:srcRect l="19245" t="12840" r="14229" b="22013"/>
          <a:stretch/>
        </p:blipFill>
        <p:spPr>
          <a:xfrm>
            <a:off x="12291971" y="7228525"/>
            <a:ext cx="11992056" cy="6605874"/>
          </a:xfrm>
          <a:prstGeom prst="rect">
            <a:avLst/>
          </a:prstGeom>
          <a:noFill/>
          <a:ln>
            <a:noFill/>
          </a:ln>
        </p:spPr>
      </p:pic>
      <p:cxnSp>
        <p:nvCxnSpPr>
          <p:cNvPr id="185" name="Google Shape;185;gd517434fe3_0_11"/>
          <p:cNvCxnSpPr/>
          <p:nvPr/>
        </p:nvCxnSpPr>
        <p:spPr>
          <a:xfrm rot="10800000" flipH="1">
            <a:off x="9788675" y="12827800"/>
            <a:ext cx="5565300" cy="217200"/>
          </a:xfrm>
          <a:prstGeom prst="straightConnector1">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680078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d517434fe3_0_27"/>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BREAKPOINT TIPS</a:t>
            </a:r>
            <a:endParaRPr/>
          </a:p>
        </p:txBody>
      </p:sp>
      <p:sp>
        <p:nvSpPr>
          <p:cNvPr id="191" name="Google Shape;191;gd517434fe3_0_27"/>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2000"/>
              </a:spcBef>
              <a:spcAft>
                <a:spcPts val="0"/>
              </a:spcAft>
              <a:buSzPts val="2800"/>
              <a:buChar char="-"/>
            </a:pPr>
            <a:r>
              <a:rPr lang="en-US" sz="2800"/>
              <a:t>If some expected behaviour not happening, toggle a breakpoint just before the location it happens.</a:t>
            </a:r>
            <a:endParaRPr sz="2800"/>
          </a:p>
          <a:p>
            <a:pPr marL="457200" lvl="0" indent="0" algn="l" rtl="0">
              <a:lnSpc>
                <a:spcPct val="100000"/>
              </a:lnSpc>
              <a:spcBef>
                <a:spcPts val="2000"/>
              </a:spcBef>
              <a:spcAft>
                <a:spcPts val="0"/>
              </a:spcAft>
              <a:buNone/>
            </a:pPr>
            <a:endParaRPr sz="2800"/>
          </a:p>
          <a:p>
            <a:pPr marL="457200" lvl="0" indent="-406400" algn="l" rtl="0">
              <a:lnSpc>
                <a:spcPct val="100000"/>
              </a:lnSpc>
              <a:spcBef>
                <a:spcPts val="2000"/>
              </a:spcBef>
              <a:spcAft>
                <a:spcPts val="0"/>
              </a:spcAft>
              <a:buSzPts val="2800"/>
              <a:buChar char="-"/>
            </a:pPr>
            <a:r>
              <a:rPr lang="en-US" sz="2800"/>
              <a:t>If your variables are not taking necessary values, also toggle breakpoints to common executing routes to observe their values. You can make the data pin values visible by right-clicking the pin and then selecting “watch this value” option.</a:t>
            </a:r>
            <a:endParaRPr sz="2800"/>
          </a:p>
        </p:txBody>
      </p:sp>
      <p:pic>
        <p:nvPicPr>
          <p:cNvPr id="192" name="Google Shape;192;gd517434fe3_0_27"/>
          <p:cNvPicPr preferRelativeResize="0"/>
          <p:nvPr/>
        </p:nvPicPr>
        <p:blipFill rotWithShape="1">
          <a:blip r:embed="rId3">
            <a:alphaModFix/>
          </a:blip>
          <a:srcRect l="21290" t="25733" r="16017" b="27519"/>
          <a:stretch/>
        </p:blipFill>
        <p:spPr>
          <a:xfrm>
            <a:off x="12192000" y="0"/>
            <a:ext cx="17233930" cy="7228524"/>
          </a:xfrm>
          <a:prstGeom prst="rect">
            <a:avLst/>
          </a:prstGeom>
          <a:noFill/>
          <a:ln>
            <a:noFill/>
          </a:ln>
        </p:spPr>
      </p:pic>
      <p:cxnSp>
        <p:nvCxnSpPr>
          <p:cNvPr id="193" name="Google Shape;193;gd517434fe3_0_27"/>
          <p:cNvCxnSpPr/>
          <p:nvPr/>
        </p:nvCxnSpPr>
        <p:spPr>
          <a:xfrm rot="10800000" flipH="1">
            <a:off x="10716250" y="4262875"/>
            <a:ext cx="4874700" cy="4006200"/>
          </a:xfrm>
          <a:prstGeom prst="straightConnector1">
            <a:avLst/>
          </a:prstGeom>
          <a:noFill/>
          <a:ln w="38100" cap="flat" cmpd="sng">
            <a:solidFill>
              <a:srgbClr val="FF0000"/>
            </a:solidFill>
            <a:prstDash val="solid"/>
            <a:round/>
            <a:headEnd type="none" w="med" len="med"/>
            <a:tailEnd type="triangle" w="med" len="med"/>
          </a:ln>
        </p:spPr>
      </p:cxnSp>
      <p:pic>
        <p:nvPicPr>
          <p:cNvPr id="194" name="Google Shape;194;gd517434fe3_0_27"/>
          <p:cNvPicPr preferRelativeResize="0"/>
          <p:nvPr/>
        </p:nvPicPr>
        <p:blipFill rotWithShape="1">
          <a:blip r:embed="rId4">
            <a:alphaModFix/>
          </a:blip>
          <a:srcRect l="25523" t="33497" b="25820"/>
          <a:stretch/>
        </p:blipFill>
        <p:spPr>
          <a:xfrm>
            <a:off x="12192000" y="7458625"/>
            <a:ext cx="21759326" cy="6487474"/>
          </a:xfrm>
          <a:prstGeom prst="rect">
            <a:avLst/>
          </a:prstGeom>
          <a:noFill/>
          <a:ln>
            <a:noFill/>
          </a:ln>
        </p:spPr>
      </p:pic>
      <p:cxnSp>
        <p:nvCxnSpPr>
          <p:cNvPr id="195" name="Google Shape;195;gd517434fe3_0_27"/>
          <p:cNvCxnSpPr/>
          <p:nvPr/>
        </p:nvCxnSpPr>
        <p:spPr>
          <a:xfrm flipH="1">
            <a:off x="13834575" y="5071950"/>
            <a:ext cx="1598400" cy="5466600"/>
          </a:xfrm>
          <a:prstGeom prst="straightConnector1">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74782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9"/>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6000"/>
              <a:buNone/>
            </a:pPr>
            <a:r>
              <a:rPr lang="en-US"/>
              <a:t> </a:t>
            </a:r>
            <a:endParaRPr/>
          </a:p>
        </p:txBody>
      </p:sp>
      <p:sp>
        <p:nvSpPr>
          <p:cNvPr id="218" name="Google Shape;218;p49"/>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p>
            <a:pPr marL="0" lvl="0" indent="0" algn="ctr" rtl="0">
              <a:lnSpc>
                <a:spcPct val="90000"/>
              </a:lnSpc>
              <a:spcBef>
                <a:spcPts val="0"/>
              </a:spcBef>
              <a:spcAft>
                <a:spcPts val="0"/>
              </a:spcAft>
              <a:buClr>
                <a:srgbClr val="FFD966"/>
              </a:buClr>
              <a:buSzPts val="8000"/>
              <a:buFont typeface="Helvetica Neue"/>
              <a:buNone/>
            </a:pPr>
            <a:r>
              <a:rPr lang="en-US"/>
              <a:t>STRINGS / TEXT</a:t>
            </a:r>
            <a:endParaRPr/>
          </a:p>
        </p:txBody>
      </p:sp>
    </p:spTree>
    <p:extLst>
      <p:ext uri="{BB962C8B-B14F-4D97-AF65-F5344CB8AC3E}">
        <p14:creationId xmlns:p14="http://schemas.microsoft.com/office/powerpoint/2010/main" val="1793625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0"/>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FORMAT TEXT NODE</a:t>
            </a:r>
            <a:endParaRPr/>
          </a:p>
        </p:txBody>
      </p:sp>
      <p:pic>
        <p:nvPicPr>
          <p:cNvPr id="224" name="Google Shape;224;p50"/>
          <p:cNvPicPr preferRelativeResize="0">
            <a:picLocks noGrp="1"/>
          </p:cNvPicPr>
          <p:nvPr>
            <p:ph type="body" idx="1"/>
          </p:nvPr>
        </p:nvPicPr>
        <p:blipFill rotWithShape="1">
          <a:blip r:embed="rId3">
            <a:alphaModFix/>
          </a:blip>
          <a:srcRect/>
          <a:stretch/>
        </p:blipFill>
        <p:spPr>
          <a:xfrm>
            <a:off x="15053203" y="5220137"/>
            <a:ext cx="6526637" cy="3275725"/>
          </a:xfrm>
          <a:prstGeom prst="rect">
            <a:avLst/>
          </a:prstGeom>
          <a:noFill/>
          <a:ln>
            <a:noFill/>
          </a:ln>
        </p:spPr>
      </p:pic>
      <p:sp>
        <p:nvSpPr>
          <p:cNvPr id="225" name="Google Shape;225;p50"/>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Format Text</a:t>
            </a:r>
            <a:r>
              <a:rPr lang="en-US" sz="2800"/>
              <a:t> node builds a text based on parameters that can be specified in the </a:t>
            </a:r>
            <a:r>
              <a:rPr lang="en-US" sz="2800" b="1"/>
              <a:t>Format</a:t>
            </a:r>
            <a:r>
              <a:rPr lang="en-US" sz="2800"/>
              <a:t> parameter.</a:t>
            </a:r>
            <a:endParaRPr sz="2800"/>
          </a:p>
          <a:p>
            <a:pPr marL="0" lvl="0" indent="0" algn="l" rtl="0">
              <a:lnSpc>
                <a:spcPct val="100000"/>
              </a:lnSpc>
              <a:spcBef>
                <a:spcPts val="2000"/>
              </a:spcBef>
              <a:spcAft>
                <a:spcPts val="0"/>
              </a:spcAft>
              <a:buClr>
                <a:schemeClr val="dk1"/>
              </a:buClr>
              <a:buSzPts val="2800"/>
              <a:buNone/>
            </a:pPr>
            <a:r>
              <a:rPr lang="en-US" sz="2800" i="1"/>
              <a:t>Input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Format</a:t>
            </a:r>
            <a:r>
              <a:rPr lang="en-US" sz="2800"/>
              <a:t>: Takes in the text that will be part of the final result. To set parameters, simply put a name between the delimiters { } for each parameter.</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Parameters defined in “Format”</a:t>
            </a:r>
            <a:r>
              <a:rPr lang="en-US" sz="2800"/>
              <a:t>: For each pair of curly braces, a new input parameter is generated with the name that is between the braces.</a:t>
            </a:r>
            <a:endParaRPr sz="2800"/>
          </a:p>
          <a:p>
            <a:pPr marL="0" lvl="0" indent="0" algn="l" rtl="0">
              <a:lnSpc>
                <a:spcPct val="100000"/>
              </a:lnSpc>
              <a:spcBef>
                <a:spcPts val="2000"/>
              </a:spcBef>
              <a:spcAft>
                <a:spcPts val="0"/>
              </a:spcAft>
              <a:buClr>
                <a:schemeClr val="dk1"/>
              </a:buClr>
              <a:buSzPts val="2800"/>
              <a:buNone/>
            </a:pPr>
            <a:r>
              <a:rPr lang="en-US" sz="2800" i="1"/>
              <a:t>Output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Result</a:t>
            </a:r>
            <a:r>
              <a:rPr lang="en-US" sz="2800"/>
              <a:t>: Outputs the final text built with the values of the </a:t>
            </a:r>
            <a:r>
              <a:rPr lang="en-US" sz="2800" b="1"/>
              <a:t>Format</a:t>
            </a:r>
            <a:r>
              <a:rPr lang="en-US" sz="2800"/>
              <a:t> parameter and the other parameters.</a:t>
            </a:r>
            <a:endParaRPr sz="2800"/>
          </a:p>
          <a:p>
            <a:pPr marL="0" lvl="0" indent="0" algn="l" rtl="0">
              <a:lnSpc>
                <a:spcPct val="100000"/>
              </a:lnSpc>
              <a:spcBef>
                <a:spcPts val="2000"/>
              </a:spcBef>
              <a:spcAft>
                <a:spcPts val="0"/>
              </a:spcAft>
              <a:buClr>
                <a:schemeClr val="dk1"/>
              </a:buClr>
              <a:buSzPts val="2800"/>
              <a:buNone/>
            </a:pPr>
            <a:endParaRPr sz="2800"/>
          </a:p>
        </p:txBody>
      </p:sp>
    </p:spTree>
    <p:extLst>
      <p:ext uri="{BB962C8B-B14F-4D97-AF65-F5344CB8AC3E}">
        <p14:creationId xmlns:p14="http://schemas.microsoft.com/office/powerpoint/2010/main" val="994133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1"/>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FORMAT TEXT NODE: </a:t>
            </a:r>
            <a:endParaRPr/>
          </a:p>
          <a:p>
            <a:pPr marL="0" lvl="0" indent="0" algn="l" rtl="0">
              <a:lnSpc>
                <a:spcPct val="100000"/>
              </a:lnSpc>
              <a:spcBef>
                <a:spcPts val="0"/>
              </a:spcBef>
              <a:spcAft>
                <a:spcPts val="0"/>
              </a:spcAft>
              <a:buClr>
                <a:schemeClr val="dk1"/>
              </a:buClr>
              <a:buSzPts val="5000"/>
              <a:buNone/>
            </a:pPr>
            <a:r>
              <a:rPr lang="en-US"/>
              <a:t>EXAMPLE</a:t>
            </a:r>
            <a:endParaRPr/>
          </a:p>
        </p:txBody>
      </p:sp>
      <p:sp>
        <p:nvSpPr>
          <p:cNvPr id="231" name="Google Shape;231;p51"/>
          <p:cNvSpPr txBox="1">
            <a:spLocks noGrp="1"/>
          </p:cNvSpPr>
          <p:nvPr>
            <p:ph type="body" idx="2"/>
          </p:nvPr>
        </p:nvSpPr>
        <p:spPr>
          <a:xfrm>
            <a:off x="2869460" y="4846320"/>
            <a:ext cx="7008270" cy="8996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In the example on the right, a text will appear at the end of a match that displays the result. This text contains the values of four variables related to the names and scores of two players.</a:t>
            </a:r>
            <a:endParaRPr/>
          </a:p>
          <a:p>
            <a:pPr marL="0" lvl="0" indent="0" algn="l" rtl="0">
              <a:lnSpc>
                <a:spcPct val="100000"/>
              </a:lnSpc>
              <a:spcBef>
                <a:spcPts val="2000"/>
              </a:spcBef>
              <a:spcAft>
                <a:spcPts val="0"/>
              </a:spcAft>
              <a:buClr>
                <a:schemeClr val="dk1"/>
              </a:buClr>
              <a:buSzPts val="2800"/>
              <a:buNone/>
            </a:pPr>
            <a:r>
              <a:rPr lang="en-US" sz="2800"/>
              <a:t>The text used in the </a:t>
            </a:r>
            <a:r>
              <a:rPr lang="en-US" sz="2800" b="1"/>
              <a:t>Format</a:t>
            </a:r>
            <a:r>
              <a:rPr lang="en-US" sz="2800"/>
              <a:t> parameter is as follows:</a:t>
            </a:r>
            <a:endParaRPr sz="2800"/>
          </a:p>
          <a:p>
            <a:pPr marL="0" lvl="0" indent="0" algn="l" rtl="0">
              <a:lnSpc>
                <a:spcPct val="100000"/>
              </a:lnSpc>
              <a:spcBef>
                <a:spcPts val="2000"/>
              </a:spcBef>
              <a:spcAft>
                <a:spcPts val="0"/>
              </a:spcAft>
              <a:buClr>
                <a:schemeClr val="dk1"/>
              </a:buClr>
              <a:buSzPts val="2800"/>
              <a:buNone/>
            </a:pPr>
            <a:r>
              <a:rPr lang="en-US" sz="2800" b="1"/>
              <a:t>Result: {Player1Name} = {Player1Score} X {Player2Name} = {Player2Score}</a:t>
            </a:r>
            <a:endParaRPr/>
          </a:p>
          <a:p>
            <a:pPr marL="0" lvl="0" indent="0" algn="l" rtl="0">
              <a:lnSpc>
                <a:spcPct val="100000"/>
              </a:lnSpc>
              <a:spcBef>
                <a:spcPts val="2000"/>
              </a:spcBef>
              <a:spcAft>
                <a:spcPts val="0"/>
              </a:spcAft>
              <a:buClr>
                <a:schemeClr val="dk1"/>
              </a:buClr>
              <a:buSzPts val="2800"/>
              <a:buNone/>
            </a:pPr>
            <a:r>
              <a:rPr lang="en-US" sz="2800"/>
              <a:t>After placing the value of the </a:t>
            </a:r>
            <a:r>
              <a:rPr lang="en-US" sz="2800" b="1"/>
              <a:t>Format</a:t>
            </a:r>
            <a:r>
              <a:rPr lang="en-US" sz="2800"/>
              <a:t> parameter, the Blueprint Editor generates the other input parameters.</a:t>
            </a:r>
            <a:endParaRPr/>
          </a:p>
          <a:p>
            <a:pPr marL="0" lvl="0" indent="0" algn="l" rtl="0">
              <a:lnSpc>
                <a:spcPct val="100000"/>
              </a:lnSpc>
              <a:spcBef>
                <a:spcPts val="2000"/>
              </a:spcBef>
              <a:spcAft>
                <a:spcPts val="0"/>
              </a:spcAft>
              <a:buClr>
                <a:schemeClr val="dk1"/>
              </a:buClr>
              <a:buSzPts val="2800"/>
              <a:buNone/>
            </a:pPr>
            <a:r>
              <a:rPr lang="en-US" sz="2800"/>
              <a:t>The top image shows the </a:t>
            </a:r>
            <a:r>
              <a:rPr lang="en-US" sz="2800" b="1"/>
              <a:t>Format Text</a:t>
            </a:r>
            <a:r>
              <a:rPr lang="en-US" sz="2800"/>
              <a:t> node.</a:t>
            </a:r>
            <a:endParaRPr/>
          </a:p>
          <a:p>
            <a:pPr marL="0" lvl="0" indent="0" algn="l" rtl="0">
              <a:lnSpc>
                <a:spcPct val="100000"/>
              </a:lnSpc>
              <a:spcBef>
                <a:spcPts val="2000"/>
              </a:spcBef>
              <a:spcAft>
                <a:spcPts val="0"/>
              </a:spcAft>
              <a:buClr>
                <a:schemeClr val="dk1"/>
              </a:buClr>
              <a:buSzPts val="2800"/>
              <a:buNone/>
            </a:pPr>
            <a:r>
              <a:rPr lang="en-US" sz="2800"/>
              <a:t>The bottom image shows an example of the generated text.</a:t>
            </a:r>
            <a:endParaRPr sz="2800"/>
          </a:p>
        </p:txBody>
      </p:sp>
      <p:pic>
        <p:nvPicPr>
          <p:cNvPr id="232" name="Google Shape;232;p51"/>
          <p:cNvPicPr preferRelativeResize="0"/>
          <p:nvPr/>
        </p:nvPicPr>
        <p:blipFill rotWithShape="1">
          <a:blip r:embed="rId3">
            <a:alphaModFix/>
          </a:blip>
          <a:srcRect/>
          <a:stretch/>
        </p:blipFill>
        <p:spPr>
          <a:xfrm>
            <a:off x="10530840" y="1302563"/>
            <a:ext cx="13853160" cy="5908133"/>
          </a:xfrm>
          <a:prstGeom prst="rect">
            <a:avLst/>
          </a:prstGeom>
          <a:noFill/>
          <a:ln>
            <a:noFill/>
          </a:ln>
        </p:spPr>
      </p:pic>
      <p:pic>
        <p:nvPicPr>
          <p:cNvPr id="233" name="Google Shape;233;p51"/>
          <p:cNvPicPr preferRelativeResize="0"/>
          <p:nvPr/>
        </p:nvPicPr>
        <p:blipFill rotWithShape="1">
          <a:blip r:embed="rId4">
            <a:alphaModFix/>
          </a:blip>
          <a:srcRect/>
          <a:stretch/>
        </p:blipFill>
        <p:spPr>
          <a:xfrm>
            <a:off x="14177795" y="8451605"/>
            <a:ext cx="6965281" cy="3566224"/>
          </a:xfrm>
          <a:prstGeom prst="rect">
            <a:avLst/>
          </a:prstGeom>
          <a:noFill/>
          <a:ln>
            <a:noFill/>
          </a:ln>
        </p:spPr>
      </p:pic>
    </p:spTree>
    <p:extLst>
      <p:ext uri="{BB962C8B-B14F-4D97-AF65-F5344CB8AC3E}">
        <p14:creationId xmlns:p14="http://schemas.microsoft.com/office/powerpoint/2010/main" val="299838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8"/>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6000"/>
              <a:buNone/>
            </a:pPr>
            <a:r>
              <a:rPr lang="en-US"/>
              <a:t> </a:t>
            </a:r>
            <a:endParaRPr/>
          </a:p>
        </p:txBody>
      </p:sp>
      <p:sp>
        <p:nvSpPr>
          <p:cNvPr id="72" name="Google Shape;72;p28"/>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p>
            <a:pPr marL="0" lvl="0" indent="0" algn="ctr" rtl="0">
              <a:lnSpc>
                <a:spcPct val="90000"/>
              </a:lnSpc>
              <a:spcBef>
                <a:spcPts val="0"/>
              </a:spcBef>
              <a:spcAft>
                <a:spcPts val="0"/>
              </a:spcAft>
              <a:buClr>
                <a:srgbClr val="FFD966"/>
              </a:buClr>
              <a:buSzPts val="8000"/>
              <a:buFont typeface="Helvetica Neue"/>
              <a:buNone/>
            </a:pPr>
            <a:r>
              <a:rPr lang="en-US"/>
              <a:t>FLOW CONTROL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2"/>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APPEND NODE</a:t>
            </a:r>
            <a:endParaRPr/>
          </a:p>
        </p:txBody>
      </p:sp>
      <p:pic>
        <p:nvPicPr>
          <p:cNvPr id="239" name="Google Shape;239;p52"/>
          <p:cNvPicPr preferRelativeResize="0">
            <a:picLocks noGrp="1"/>
          </p:cNvPicPr>
          <p:nvPr>
            <p:ph type="body" idx="1"/>
          </p:nvPr>
        </p:nvPicPr>
        <p:blipFill rotWithShape="1">
          <a:blip r:embed="rId3">
            <a:alphaModFix/>
          </a:blip>
          <a:srcRect/>
          <a:stretch/>
        </p:blipFill>
        <p:spPr>
          <a:xfrm>
            <a:off x="12146280" y="4998750"/>
            <a:ext cx="12237720" cy="3718500"/>
          </a:xfrm>
          <a:prstGeom prst="rect">
            <a:avLst/>
          </a:prstGeom>
          <a:noFill/>
          <a:ln>
            <a:noFill/>
          </a:ln>
        </p:spPr>
      </p:pic>
      <p:sp>
        <p:nvSpPr>
          <p:cNvPr id="240" name="Google Shape;240;p52"/>
          <p:cNvSpPr txBox="1">
            <a:spLocks noGrp="1"/>
          </p:cNvSpPr>
          <p:nvPr>
            <p:ph type="body" idx="2"/>
          </p:nvPr>
        </p:nvSpPr>
        <p:spPr>
          <a:xfrm>
            <a:off x="1680124" y="5943600"/>
            <a:ext cx="9137401"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Append</a:t>
            </a:r>
            <a:r>
              <a:rPr lang="en-US" sz="2800"/>
              <a:t> node concatenates strings to create a new string. More string pins can be added using the </a:t>
            </a:r>
            <a:r>
              <a:rPr lang="en-US" sz="2800" b="1"/>
              <a:t>Add pin +</a:t>
            </a:r>
            <a:r>
              <a:rPr lang="en-US" sz="2800"/>
              <a:t> option.</a:t>
            </a:r>
            <a:endParaRPr/>
          </a:p>
          <a:p>
            <a:pPr marL="0" lvl="0" indent="0" algn="l" rtl="0">
              <a:lnSpc>
                <a:spcPct val="100000"/>
              </a:lnSpc>
              <a:spcBef>
                <a:spcPts val="2000"/>
              </a:spcBef>
              <a:spcAft>
                <a:spcPts val="0"/>
              </a:spcAft>
              <a:buClr>
                <a:schemeClr val="dk1"/>
              </a:buClr>
              <a:buSzPts val="2800"/>
              <a:buNone/>
            </a:pPr>
            <a:r>
              <a:rPr lang="en-US" sz="2800"/>
              <a:t>In the example on the right, a custom welcome message is created using the player name, which is in a variable. </a:t>
            </a:r>
            <a:endParaRPr sz="2800"/>
          </a:p>
        </p:txBody>
      </p:sp>
    </p:spTree>
    <p:extLst>
      <p:ext uri="{BB962C8B-B14F-4D97-AF65-F5344CB8AC3E}">
        <p14:creationId xmlns:p14="http://schemas.microsoft.com/office/powerpoint/2010/main" val="2551249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3"/>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STRING TO INT NODE</a:t>
            </a:r>
            <a:endParaRPr/>
          </a:p>
        </p:txBody>
      </p:sp>
      <p:pic>
        <p:nvPicPr>
          <p:cNvPr id="246" name="Google Shape;246;p53"/>
          <p:cNvPicPr preferRelativeResize="0">
            <a:picLocks noGrp="1"/>
          </p:cNvPicPr>
          <p:nvPr>
            <p:ph type="body" idx="1"/>
          </p:nvPr>
        </p:nvPicPr>
        <p:blipFill rotWithShape="1">
          <a:blip r:embed="rId3">
            <a:alphaModFix/>
          </a:blip>
          <a:srcRect/>
          <a:stretch/>
        </p:blipFill>
        <p:spPr>
          <a:xfrm>
            <a:off x="13411202" y="1959428"/>
            <a:ext cx="10112040" cy="4903519"/>
          </a:xfrm>
          <a:prstGeom prst="rect">
            <a:avLst/>
          </a:prstGeom>
          <a:noFill/>
          <a:ln>
            <a:noFill/>
          </a:ln>
        </p:spPr>
      </p:pic>
      <p:sp>
        <p:nvSpPr>
          <p:cNvPr id="247" name="Google Shape;247;p53"/>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Sometimes the same information contained in a string variable for the purpose of display is needed for use as an integer or float value for calculations.</a:t>
            </a:r>
            <a:endParaRPr/>
          </a:p>
          <a:p>
            <a:pPr marL="0" lvl="0" indent="0" algn="l" rtl="0">
              <a:lnSpc>
                <a:spcPct val="100000"/>
              </a:lnSpc>
              <a:spcBef>
                <a:spcPts val="2000"/>
              </a:spcBef>
              <a:spcAft>
                <a:spcPts val="0"/>
              </a:spcAft>
              <a:buClr>
                <a:schemeClr val="dk1"/>
              </a:buClr>
              <a:buSzPts val="2800"/>
              <a:buNone/>
            </a:pPr>
            <a:r>
              <a:rPr lang="en-US" sz="2800"/>
              <a:t>To convert a string value to an integer value, you can use a function node called “</a:t>
            </a:r>
            <a:r>
              <a:rPr lang="en-US" sz="2800" b="1"/>
              <a:t>String To Int</a:t>
            </a:r>
            <a:r>
              <a:rPr lang="en-US" sz="2800"/>
              <a:t>”.</a:t>
            </a:r>
            <a:endParaRPr/>
          </a:p>
          <a:p>
            <a:pPr marL="0" lvl="0" indent="0" algn="l" rtl="0">
              <a:lnSpc>
                <a:spcPct val="100000"/>
              </a:lnSpc>
              <a:spcBef>
                <a:spcPts val="2000"/>
              </a:spcBef>
              <a:spcAft>
                <a:spcPts val="0"/>
              </a:spcAft>
              <a:buClr>
                <a:schemeClr val="dk1"/>
              </a:buClr>
              <a:buSzPts val="2800"/>
              <a:buNone/>
            </a:pPr>
            <a:r>
              <a:rPr lang="en-US" sz="2800"/>
              <a:t>This conversion can also be done by just connecting the pin of a Get String node with the pin of an integer input. The Editor will automatically create the </a:t>
            </a:r>
            <a:r>
              <a:rPr lang="en-US" sz="2800" b="1"/>
              <a:t>String To Int</a:t>
            </a:r>
            <a:r>
              <a:rPr lang="en-US" sz="2800"/>
              <a:t> node, as seen in the bottom example on the right.</a:t>
            </a:r>
            <a:endParaRPr sz="2800"/>
          </a:p>
        </p:txBody>
      </p:sp>
      <p:pic>
        <p:nvPicPr>
          <p:cNvPr id="248" name="Google Shape;248;p53"/>
          <p:cNvPicPr preferRelativeResize="0"/>
          <p:nvPr/>
        </p:nvPicPr>
        <p:blipFill rotWithShape="1">
          <a:blip r:embed="rId4">
            <a:alphaModFix/>
          </a:blip>
          <a:srcRect/>
          <a:stretch/>
        </p:blipFill>
        <p:spPr>
          <a:xfrm>
            <a:off x="13488731" y="8698900"/>
            <a:ext cx="10151474" cy="3057672"/>
          </a:xfrm>
          <a:prstGeom prst="rect">
            <a:avLst/>
          </a:prstGeom>
          <a:noFill/>
          <a:ln>
            <a:noFill/>
          </a:ln>
        </p:spPr>
      </p:pic>
    </p:spTree>
    <p:extLst>
      <p:ext uri="{BB962C8B-B14F-4D97-AF65-F5344CB8AC3E}">
        <p14:creationId xmlns:p14="http://schemas.microsoft.com/office/powerpoint/2010/main" val="1505153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d2dd51f1b7_0_55"/>
          <p:cNvSpPr txBox="1">
            <a:spLocks noGrp="1"/>
          </p:cNvSpPr>
          <p:nvPr>
            <p:ph type="body" idx="1"/>
          </p:nvPr>
        </p:nvSpPr>
        <p:spPr>
          <a:xfrm>
            <a:off x="1676400" y="10845298"/>
            <a:ext cx="21031200" cy="1387500"/>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Simple Puzzle Game</a:t>
            </a:r>
            <a:endParaRPr/>
          </a:p>
        </p:txBody>
      </p:sp>
      <p:sp>
        <p:nvSpPr>
          <p:cNvPr id="310" name="Google Shape;310;gd2dd51f1b7_0_55"/>
          <p:cNvSpPr txBox="1">
            <a:spLocks noGrp="1"/>
          </p:cNvSpPr>
          <p:nvPr>
            <p:ph type="body" idx="2"/>
          </p:nvPr>
        </p:nvSpPr>
        <p:spPr>
          <a:xfrm>
            <a:off x="1676400" y="7094538"/>
            <a:ext cx="21031200" cy="2911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a:t>Homework #2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d2dd51f1b7_0_60"/>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GAME CLASSES</a:t>
            </a:r>
            <a:endParaRPr/>
          </a:p>
        </p:txBody>
      </p:sp>
      <p:sp>
        <p:nvSpPr>
          <p:cNvPr id="316" name="Google Shape;316;gd2dd51f1b7_0_60"/>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game created in this lecture is based on the Puzzle Game template. The game uses four main Blueprint classes: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PuzzlePlayerCharacter</a:t>
            </a:r>
            <a:r>
              <a:rPr lang="en-US" sz="2800"/>
              <a:t>: A Pawn subclass that represents the player and is part of the Third Person template. This class is assigned to the </a:t>
            </a:r>
            <a:r>
              <a:rPr lang="en-US" sz="2800" b="1"/>
              <a:t>Default Pawn Class</a:t>
            </a:r>
            <a:r>
              <a:rPr lang="en-US" sz="2800"/>
              <a:t> parameter of the Game Mode. Under </a:t>
            </a:r>
            <a:r>
              <a:rPr lang="en-US" sz="2800" b="1"/>
              <a:t>CharacterMovement</a:t>
            </a:r>
            <a:r>
              <a:rPr lang="en-US" sz="2800"/>
              <a:t> component </a:t>
            </a:r>
            <a:r>
              <a:rPr lang="en-US" sz="2800" b="1"/>
              <a:t>GravityScale </a:t>
            </a:r>
            <a:r>
              <a:rPr lang="en-US" sz="2800"/>
              <a:t>is 0.0. So the player never falls on the ground.</a:t>
            </a:r>
            <a:endParaRPr sz="2800"/>
          </a:p>
          <a:p>
            <a:pPr marL="457200" lvl="0" indent="-457200" algn="l" rtl="0">
              <a:lnSpc>
                <a:spcPct val="100000"/>
              </a:lnSpc>
              <a:spcBef>
                <a:spcPts val="1000"/>
              </a:spcBef>
              <a:spcAft>
                <a:spcPts val="0"/>
              </a:spcAft>
              <a:buClr>
                <a:schemeClr val="dk1"/>
              </a:buClr>
              <a:buSzPts val="2800"/>
              <a:buFont typeface="Arial"/>
              <a:buChar char="•"/>
            </a:pPr>
            <a:r>
              <a:rPr lang="en-US" sz="2800" b="1"/>
              <a:t>PuzzleBlockGrid</a:t>
            </a:r>
            <a:r>
              <a:rPr lang="en-US" sz="2800"/>
              <a:t>: An Actor class that is responsible to generate and destroy all puzzle blocks.</a:t>
            </a:r>
            <a:endParaRPr sz="2800"/>
          </a:p>
          <a:p>
            <a:pPr marL="457200" lvl="0" indent="-457200" algn="l" rtl="0">
              <a:lnSpc>
                <a:spcPct val="100000"/>
              </a:lnSpc>
              <a:spcBef>
                <a:spcPts val="1000"/>
              </a:spcBef>
              <a:spcAft>
                <a:spcPts val="0"/>
              </a:spcAft>
              <a:buClr>
                <a:schemeClr val="dk1"/>
              </a:buClr>
              <a:buSzPts val="2800"/>
              <a:buFont typeface="Arial"/>
              <a:buChar char="•"/>
            </a:pPr>
            <a:r>
              <a:rPr lang="en-US" sz="2800" b="1"/>
              <a:t>PuzzleBlock</a:t>
            </a:r>
            <a:r>
              <a:rPr lang="en-US" sz="2800"/>
              <a:t>: Respresents one puzzle block with a different material / shape on it.</a:t>
            </a:r>
            <a:endParaRPr/>
          </a:p>
          <a:p>
            <a:pPr marL="457200" lvl="0" indent="-457200" algn="l" rtl="0">
              <a:lnSpc>
                <a:spcPct val="100000"/>
              </a:lnSpc>
              <a:spcBef>
                <a:spcPts val="1000"/>
              </a:spcBef>
              <a:spcAft>
                <a:spcPts val="0"/>
              </a:spcAft>
              <a:buClr>
                <a:schemeClr val="dk1"/>
              </a:buClr>
              <a:buSzPts val="2800"/>
              <a:buFont typeface="Arial"/>
              <a:buChar char="•"/>
            </a:pPr>
            <a:r>
              <a:rPr lang="en-US" sz="2800" b="1"/>
              <a:t>PuzzlePlayerController:</a:t>
            </a:r>
            <a:r>
              <a:rPr lang="en-US" sz="2800"/>
              <a:t>Used to enable mouse click and hover events.</a:t>
            </a:r>
            <a:endParaRPr sz="2800" b="1"/>
          </a:p>
          <a:p>
            <a:pPr marL="0" lvl="0" indent="0" algn="l" rtl="0">
              <a:lnSpc>
                <a:spcPct val="100000"/>
              </a:lnSpc>
              <a:spcBef>
                <a:spcPts val="2000"/>
              </a:spcBef>
              <a:spcAft>
                <a:spcPts val="0"/>
              </a:spcAft>
              <a:buClr>
                <a:schemeClr val="dk1"/>
              </a:buClr>
              <a:buSzPts val="2800"/>
              <a:buNone/>
            </a:pPr>
            <a:endParaRPr sz="2800"/>
          </a:p>
        </p:txBody>
      </p:sp>
      <p:pic>
        <p:nvPicPr>
          <p:cNvPr id="317" name="Google Shape;317;gd2dd51f1b7_0_60"/>
          <p:cNvPicPr preferRelativeResize="0"/>
          <p:nvPr/>
        </p:nvPicPr>
        <p:blipFill rotWithShape="1">
          <a:blip r:embed="rId3">
            <a:alphaModFix/>
          </a:blip>
          <a:srcRect l="20478" t="11230" r="26931" b="35441"/>
          <a:stretch/>
        </p:blipFill>
        <p:spPr>
          <a:xfrm>
            <a:off x="12081824" y="3820886"/>
            <a:ext cx="12302174" cy="68090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d2dd51f1b7_0_66"/>
          <p:cNvSpPr txBox="1">
            <a:spLocks noGrp="1"/>
          </p:cNvSpPr>
          <p:nvPr>
            <p:ph type="body" idx="1"/>
          </p:nvPr>
        </p:nvSpPr>
        <p:spPr>
          <a:xfrm>
            <a:off x="2003755" y="4183930"/>
            <a:ext cx="6558000" cy="91350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800"/>
              <a:buNone/>
            </a:pPr>
            <a:r>
              <a:rPr lang="en-US"/>
              <a:t>GAME MECHANICS</a:t>
            </a:r>
            <a:endParaRPr/>
          </a:p>
        </p:txBody>
      </p:sp>
      <p:sp>
        <p:nvSpPr>
          <p:cNvPr id="323" name="Google Shape;323;gd2dd51f1b7_0_66"/>
          <p:cNvSpPr txBox="1"/>
          <p:nvPr/>
        </p:nvSpPr>
        <p:spPr>
          <a:xfrm>
            <a:off x="9779095" y="4183930"/>
            <a:ext cx="14308800" cy="7662900"/>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Player can click on the puzzle blocks and highlight them.</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Each block has a different material representation: Gold, Copper and Nickel.</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Highlighting 3 of the same type vertically or horizontally will destroy the selected blocks.</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Player can highlight up to 3 blocks. If there is no match then selection is reset.</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Every time blocks are destroyed, new random ones are spawned.</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Every 2 seconds the whole blocks will randomly change materials.</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During breaking animations randomly changing will pause and restart after the animation ends.</a:t>
            </a:r>
            <a:endParaRPr/>
          </a:p>
          <a:p>
            <a:pPr marL="457200" marR="0" lvl="0" indent="-279400" algn="l" rtl="0">
              <a:lnSpc>
                <a:spcPct val="100000"/>
              </a:lnSpc>
              <a:spcBef>
                <a:spcPts val="1200"/>
              </a:spcBef>
              <a:spcAft>
                <a:spcPts val="0"/>
              </a:spcAft>
              <a:buClr>
                <a:schemeClr val="dk1"/>
              </a:buClr>
              <a:buSzPts val="2800"/>
              <a:buFont typeface="Arial"/>
              <a:buNone/>
            </a:pPr>
            <a:endParaRPr sz="2800" b="0" i="0" u="none" strike="noStrike" cap="none">
              <a:solidFill>
                <a:schemeClr val="dk1"/>
              </a:solidFill>
              <a:latin typeface="Helvetica Neue"/>
              <a:ea typeface="Helvetica Neue"/>
              <a:cs typeface="Helvetica Neue"/>
              <a:sym typeface="Helvetica Neue"/>
            </a:endParaRPr>
          </a:p>
          <a:p>
            <a:pPr marL="457200" marR="0" lvl="0" indent="-279400" algn="l" rtl="0">
              <a:lnSpc>
                <a:spcPct val="100000"/>
              </a:lnSpc>
              <a:spcBef>
                <a:spcPts val="1200"/>
              </a:spcBef>
              <a:spcAft>
                <a:spcPts val="0"/>
              </a:spcAft>
              <a:buClr>
                <a:schemeClr val="dk1"/>
              </a:buClr>
              <a:buSzPts val="2800"/>
              <a:buFont typeface="Arial"/>
              <a:buNone/>
            </a:pPr>
            <a:endParaRPr sz="28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d2dd51f1b7_0_71"/>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CREATING THE PROJECT</a:t>
            </a:r>
            <a:endParaRPr/>
          </a:p>
        </p:txBody>
      </p:sp>
      <p:sp>
        <p:nvSpPr>
          <p:cNvPr id="329" name="Google Shape;329;gd2dd51f1b7_0_71"/>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Create a new project using the </a:t>
            </a:r>
            <a:r>
              <a:rPr lang="en-US" sz="2800" b="1"/>
              <a:t>Puzzle </a:t>
            </a:r>
            <a:r>
              <a:rPr lang="en-US" sz="2800"/>
              <a:t>template</a:t>
            </a:r>
            <a:r>
              <a:rPr lang="en-US" sz="2800" b="1"/>
              <a:t> </a:t>
            </a:r>
            <a:r>
              <a:rPr lang="en-US" sz="2800"/>
              <a:t>with </a:t>
            </a:r>
            <a:r>
              <a:rPr lang="en-US" sz="2800" b="1"/>
              <a:t>starter content</a:t>
            </a:r>
            <a:r>
              <a:rPr lang="en-US" sz="2800"/>
              <a:t>.</a:t>
            </a:r>
            <a:endParaRPr/>
          </a:p>
          <a:p>
            <a:pPr marL="0" lvl="0" indent="0" algn="l" rtl="0">
              <a:lnSpc>
                <a:spcPct val="100000"/>
              </a:lnSpc>
              <a:spcBef>
                <a:spcPts val="2000"/>
              </a:spcBef>
              <a:spcAft>
                <a:spcPts val="0"/>
              </a:spcAft>
              <a:buClr>
                <a:schemeClr val="dk1"/>
              </a:buClr>
              <a:buSzPts val="2800"/>
              <a:buNone/>
            </a:pPr>
            <a:r>
              <a:rPr lang="en-US" sz="2800"/>
              <a:t>In the </a:t>
            </a:r>
            <a:r>
              <a:rPr lang="en-US" sz="2800" b="1"/>
              <a:t>Content Browser</a:t>
            </a:r>
            <a:r>
              <a:rPr lang="en-US" sz="2800"/>
              <a:t>, browse to </a:t>
            </a:r>
            <a:r>
              <a:rPr lang="en-US" sz="2800" b="1"/>
              <a:t>PuzzleBP/Blueprints</a:t>
            </a:r>
            <a:r>
              <a:rPr lang="en-US" sz="2800"/>
              <a:t> folder. </a:t>
            </a:r>
            <a:endParaRPr sz="2800"/>
          </a:p>
        </p:txBody>
      </p:sp>
      <p:pic>
        <p:nvPicPr>
          <p:cNvPr id="330" name="Google Shape;330;gd2dd51f1b7_0_71"/>
          <p:cNvPicPr preferRelativeResize="0"/>
          <p:nvPr/>
        </p:nvPicPr>
        <p:blipFill rotWithShape="1">
          <a:blip r:embed="rId3">
            <a:alphaModFix/>
          </a:blip>
          <a:srcRect r="50256" b="39224"/>
          <a:stretch/>
        </p:blipFill>
        <p:spPr>
          <a:xfrm>
            <a:off x="12569766" y="1943099"/>
            <a:ext cx="11231493" cy="95685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d2dd51f1b7_0_77"/>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Helvetica Neue"/>
              <a:buNone/>
            </a:pPr>
            <a:r>
              <a:rPr lang="en-US" sz="4400"/>
              <a:t>PUZZLEPLAYERCONTROLLER</a:t>
            </a:r>
            <a:endParaRPr sz="4400"/>
          </a:p>
        </p:txBody>
      </p:sp>
      <p:sp>
        <p:nvSpPr>
          <p:cNvPr id="336" name="Google Shape;336;gd2dd51f1b7_0_77"/>
          <p:cNvSpPr txBox="1">
            <a:spLocks noGrp="1"/>
          </p:cNvSpPr>
          <p:nvPr>
            <p:ph type="body" idx="2"/>
          </p:nvPr>
        </p:nvSpPr>
        <p:spPr>
          <a:xfrm>
            <a:off x="1680124" y="6053049"/>
            <a:ext cx="92928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Notice and make sure that</a:t>
            </a:r>
            <a:endParaRPr/>
          </a:p>
          <a:p>
            <a:pPr marL="457200" lvl="0" indent="-457200" algn="l" rtl="0">
              <a:lnSpc>
                <a:spcPct val="100000"/>
              </a:lnSpc>
              <a:spcBef>
                <a:spcPts val="2000"/>
              </a:spcBef>
              <a:spcAft>
                <a:spcPts val="0"/>
              </a:spcAft>
              <a:buClr>
                <a:schemeClr val="dk1"/>
              </a:buClr>
              <a:buSzPts val="2800"/>
              <a:buFont typeface="Arial"/>
              <a:buChar char="•"/>
            </a:pPr>
            <a:r>
              <a:rPr lang="en-US" sz="2800"/>
              <a:t>Show Mouse Cursor</a:t>
            </a:r>
            <a:endParaRPr/>
          </a:p>
          <a:p>
            <a:pPr marL="457200" lvl="0" indent="-457200" algn="l" rtl="0">
              <a:lnSpc>
                <a:spcPct val="100000"/>
              </a:lnSpc>
              <a:spcBef>
                <a:spcPts val="2000"/>
              </a:spcBef>
              <a:spcAft>
                <a:spcPts val="0"/>
              </a:spcAft>
              <a:buClr>
                <a:schemeClr val="dk1"/>
              </a:buClr>
              <a:buSzPts val="2800"/>
              <a:buFont typeface="Arial"/>
              <a:buChar char="•"/>
            </a:pPr>
            <a:r>
              <a:rPr lang="en-US" sz="2800"/>
              <a:t>Enable Click Events</a:t>
            </a:r>
            <a:endParaRPr/>
          </a:p>
          <a:p>
            <a:pPr marL="457200" lvl="0" indent="-457200" algn="l" rtl="0">
              <a:lnSpc>
                <a:spcPct val="100000"/>
              </a:lnSpc>
              <a:spcBef>
                <a:spcPts val="2000"/>
              </a:spcBef>
              <a:spcAft>
                <a:spcPts val="0"/>
              </a:spcAft>
              <a:buClr>
                <a:schemeClr val="dk1"/>
              </a:buClr>
              <a:buSzPts val="2800"/>
              <a:buFont typeface="Arial"/>
              <a:buChar char="•"/>
            </a:pPr>
            <a:r>
              <a:rPr lang="en-US" sz="2800"/>
              <a:t>Enable Mouse Over Events </a:t>
            </a:r>
            <a:endParaRPr/>
          </a:p>
          <a:p>
            <a:pPr marL="0" lvl="0" indent="0" algn="l" rtl="0">
              <a:lnSpc>
                <a:spcPct val="100000"/>
              </a:lnSpc>
              <a:spcBef>
                <a:spcPts val="2000"/>
              </a:spcBef>
              <a:spcAft>
                <a:spcPts val="0"/>
              </a:spcAft>
              <a:buClr>
                <a:schemeClr val="dk1"/>
              </a:buClr>
              <a:buSzPts val="2800"/>
              <a:buNone/>
            </a:pPr>
            <a:r>
              <a:rPr lang="en-US" sz="2800"/>
              <a:t>are all checked.</a:t>
            </a:r>
            <a:endParaRPr sz="2800"/>
          </a:p>
        </p:txBody>
      </p:sp>
      <p:pic>
        <p:nvPicPr>
          <p:cNvPr id="337" name="Google Shape;337;gd2dd51f1b7_0_77"/>
          <p:cNvPicPr preferRelativeResize="0"/>
          <p:nvPr/>
        </p:nvPicPr>
        <p:blipFill rotWithShape="1">
          <a:blip r:embed="rId3">
            <a:alphaModFix/>
          </a:blip>
          <a:srcRect l="75922" t="45256" b="28898"/>
          <a:stretch/>
        </p:blipFill>
        <p:spPr>
          <a:xfrm>
            <a:off x="12311742" y="2199088"/>
            <a:ext cx="11908968" cy="697756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d2dd51f1b7_0_83"/>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PUZZLEBLOCK</a:t>
            </a:r>
            <a:endParaRPr/>
          </a:p>
        </p:txBody>
      </p:sp>
      <p:sp>
        <p:nvSpPr>
          <p:cNvPr id="343" name="Google Shape;343;gd2dd51f1b7_0_83"/>
          <p:cNvSpPr txBox="1">
            <a:spLocks noGrp="1"/>
          </p:cNvSpPr>
          <p:nvPr>
            <p:ph type="body" idx="2"/>
          </p:nvPr>
        </p:nvSpPr>
        <p:spPr>
          <a:xfrm>
            <a:off x="1680124" y="6053049"/>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dirty="0"/>
              <a:t>Add </a:t>
            </a:r>
            <a:r>
              <a:rPr lang="en-US" sz="2800" b="1" dirty="0" err="1"/>
              <a:t>SetSelected</a:t>
            </a:r>
            <a:r>
              <a:rPr lang="en-US" sz="2800" dirty="0"/>
              <a:t> function.</a:t>
            </a:r>
            <a:endParaRPr dirty="0"/>
          </a:p>
          <a:p>
            <a:pPr marL="457200" lvl="0" indent="-457200" algn="l" rtl="0">
              <a:lnSpc>
                <a:spcPct val="100000"/>
              </a:lnSpc>
              <a:spcBef>
                <a:spcPts val="2000"/>
              </a:spcBef>
              <a:spcAft>
                <a:spcPts val="0"/>
              </a:spcAft>
              <a:buClr>
                <a:schemeClr val="dk1"/>
              </a:buClr>
              <a:buSzPts val="2800"/>
              <a:buFont typeface="Arial"/>
              <a:buChar char="•"/>
            </a:pPr>
            <a:r>
              <a:rPr lang="en-US" sz="2800" dirty="0"/>
              <a:t>Add </a:t>
            </a:r>
            <a:r>
              <a:rPr lang="en-US" sz="2800" b="1" dirty="0" err="1"/>
              <a:t>BlockType</a:t>
            </a:r>
            <a:r>
              <a:rPr lang="en-US" sz="2800" b="1" dirty="0"/>
              <a:t> </a:t>
            </a:r>
            <a:r>
              <a:rPr lang="en-US" sz="2800" dirty="0"/>
              <a:t>Integer variable.</a:t>
            </a:r>
            <a:endParaRPr dirty="0"/>
          </a:p>
          <a:p>
            <a:pPr marL="457200" lvl="0" indent="-457200" algn="l" rtl="0">
              <a:lnSpc>
                <a:spcPct val="100000"/>
              </a:lnSpc>
              <a:spcBef>
                <a:spcPts val="2000"/>
              </a:spcBef>
              <a:spcAft>
                <a:spcPts val="0"/>
              </a:spcAft>
              <a:buClr>
                <a:schemeClr val="dk1"/>
              </a:buClr>
              <a:buSzPts val="2800"/>
              <a:buFont typeface="Arial"/>
              <a:buChar char="•"/>
            </a:pPr>
            <a:r>
              <a:rPr lang="en-US" sz="2800" dirty="0"/>
              <a:t>Go to viewport and add 2 components under </a:t>
            </a:r>
            <a:r>
              <a:rPr lang="en-US" sz="2800" b="1" dirty="0" err="1"/>
              <a:t>DummyRoot</a:t>
            </a:r>
            <a:r>
              <a:rPr lang="en-US" sz="2800" dirty="0"/>
              <a:t>:</a:t>
            </a:r>
            <a:endParaRPr dirty="0"/>
          </a:p>
          <a:p>
            <a:pPr marL="1203325" lvl="1" indent="-457200" algn="l" rtl="0">
              <a:lnSpc>
                <a:spcPct val="100000"/>
              </a:lnSpc>
              <a:spcBef>
                <a:spcPts val="1000"/>
              </a:spcBef>
              <a:spcAft>
                <a:spcPts val="0"/>
              </a:spcAft>
              <a:buClr>
                <a:schemeClr val="dk1"/>
              </a:buClr>
              <a:buSzPts val="2800"/>
              <a:buChar char="•"/>
            </a:pPr>
            <a:r>
              <a:rPr lang="en-US" sz="2800" dirty="0"/>
              <a:t>Icon (</a:t>
            </a:r>
            <a:r>
              <a:rPr lang="en-US" sz="2800" dirty="0" err="1"/>
              <a:t>StaticMesh</a:t>
            </a:r>
            <a:r>
              <a:rPr lang="en-US" sz="2800" dirty="0"/>
              <a:t>)</a:t>
            </a:r>
            <a:endParaRPr dirty="0"/>
          </a:p>
          <a:p>
            <a:pPr marL="1600200" lvl="2" indent="-457200" algn="l" rtl="0">
              <a:lnSpc>
                <a:spcPct val="100000"/>
              </a:lnSpc>
              <a:spcBef>
                <a:spcPts val="1000"/>
              </a:spcBef>
              <a:spcAft>
                <a:spcPts val="0"/>
              </a:spcAft>
              <a:buClr>
                <a:schemeClr val="dk1"/>
              </a:buClr>
              <a:buSzPts val="2200"/>
              <a:buChar char="•"/>
            </a:pPr>
            <a:r>
              <a:rPr lang="en-US" sz="2200" dirty="0" err="1"/>
              <a:t>StaticMesh</a:t>
            </a:r>
            <a:r>
              <a:rPr lang="en-US" sz="2200" dirty="0"/>
              <a:t> =&gt; </a:t>
            </a:r>
            <a:r>
              <a:rPr lang="en-US" sz="2200" dirty="0" err="1"/>
              <a:t>Shape_Plane</a:t>
            </a:r>
            <a:endParaRPr sz="2200" dirty="0"/>
          </a:p>
          <a:p>
            <a:pPr marL="1600200" lvl="2" indent="-457200" algn="l" rtl="0">
              <a:lnSpc>
                <a:spcPct val="100000"/>
              </a:lnSpc>
              <a:spcBef>
                <a:spcPts val="1000"/>
              </a:spcBef>
              <a:spcAft>
                <a:spcPts val="0"/>
              </a:spcAft>
              <a:buClr>
                <a:schemeClr val="dk1"/>
              </a:buClr>
              <a:buSzPts val="2200"/>
              <a:buChar char="•"/>
            </a:pPr>
            <a:r>
              <a:rPr lang="en-US" sz="2200" dirty="0"/>
              <a:t>Location =&gt; 0,0,60</a:t>
            </a:r>
            <a:endParaRPr dirty="0"/>
          </a:p>
          <a:p>
            <a:pPr marL="1600200" lvl="2" indent="-457200" algn="l" rtl="0">
              <a:lnSpc>
                <a:spcPct val="100000"/>
              </a:lnSpc>
              <a:spcBef>
                <a:spcPts val="1000"/>
              </a:spcBef>
              <a:spcAft>
                <a:spcPts val="0"/>
              </a:spcAft>
              <a:buClr>
                <a:schemeClr val="dk1"/>
              </a:buClr>
              <a:buSzPts val="2200"/>
              <a:buChar char="•"/>
            </a:pPr>
            <a:r>
              <a:rPr lang="en-US" sz="2200" dirty="0"/>
              <a:t>Scale =&gt; </a:t>
            </a:r>
            <a:r>
              <a:rPr lang="en-US" sz="2200" dirty="0" smtClean="0"/>
              <a:t>1.5,1.5,1.5</a:t>
            </a:r>
            <a:endParaRPr lang="tr-TR" sz="2200" dirty="0" smtClean="0"/>
          </a:p>
          <a:p>
            <a:pPr marL="1600200" lvl="2" indent="-457200">
              <a:buSzPts val="2200"/>
            </a:pPr>
            <a:r>
              <a:rPr lang="en-US" dirty="0"/>
              <a:t>Collision Presets =&gt; No Collision</a:t>
            </a:r>
          </a:p>
          <a:p>
            <a:pPr marL="1203325" lvl="1" indent="-457200" algn="l" rtl="0">
              <a:lnSpc>
                <a:spcPct val="100000"/>
              </a:lnSpc>
              <a:spcBef>
                <a:spcPts val="1000"/>
              </a:spcBef>
              <a:spcAft>
                <a:spcPts val="0"/>
              </a:spcAft>
              <a:buClr>
                <a:schemeClr val="dk1"/>
              </a:buClr>
              <a:buSzPts val="2800"/>
              <a:buChar char="•"/>
            </a:pPr>
            <a:r>
              <a:rPr lang="en-US" sz="2800" dirty="0" smtClean="0"/>
              <a:t>Text </a:t>
            </a:r>
            <a:r>
              <a:rPr lang="en-US" sz="2800" dirty="0"/>
              <a:t>(</a:t>
            </a:r>
            <a:r>
              <a:rPr lang="en-US" sz="2800" dirty="0" err="1"/>
              <a:t>TextRender</a:t>
            </a:r>
            <a:r>
              <a:rPr lang="en-US" sz="2800" dirty="0"/>
              <a:t>)</a:t>
            </a:r>
            <a:endParaRPr dirty="0"/>
          </a:p>
          <a:p>
            <a:pPr marL="1600200" lvl="2" indent="-457200" algn="l" rtl="0">
              <a:lnSpc>
                <a:spcPct val="100000"/>
              </a:lnSpc>
              <a:spcBef>
                <a:spcPts val="1000"/>
              </a:spcBef>
              <a:spcAft>
                <a:spcPts val="0"/>
              </a:spcAft>
              <a:buClr>
                <a:schemeClr val="dk1"/>
              </a:buClr>
              <a:buSzPts val="2200"/>
              <a:buChar char="•"/>
            </a:pPr>
            <a:r>
              <a:rPr lang="en-US" sz="2200" dirty="0"/>
              <a:t>Location=&gt;-20,0,80</a:t>
            </a:r>
            <a:endParaRPr dirty="0"/>
          </a:p>
          <a:p>
            <a:pPr marL="1600200" lvl="2" indent="-457200" algn="l" rtl="0">
              <a:lnSpc>
                <a:spcPct val="100000"/>
              </a:lnSpc>
              <a:spcBef>
                <a:spcPts val="1000"/>
              </a:spcBef>
              <a:spcAft>
                <a:spcPts val="0"/>
              </a:spcAft>
              <a:buClr>
                <a:schemeClr val="dk1"/>
              </a:buClr>
              <a:buSzPts val="2200"/>
              <a:buChar char="•"/>
            </a:pPr>
            <a:r>
              <a:rPr lang="en-US" sz="2200" dirty="0"/>
              <a:t>Rotation=&gt; -180,90,0</a:t>
            </a:r>
            <a:endParaRPr dirty="0"/>
          </a:p>
          <a:p>
            <a:pPr marL="1600200" lvl="2" indent="-457200" algn="l" rtl="0">
              <a:lnSpc>
                <a:spcPct val="100000"/>
              </a:lnSpc>
              <a:spcBef>
                <a:spcPts val="1000"/>
              </a:spcBef>
              <a:spcAft>
                <a:spcPts val="0"/>
              </a:spcAft>
              <a:buClr>
                <a:schemeClr val="dk1"/>
              </a:buClr>
              <a:buSzPts val="2200"/>
              <a:buChar char="•"/>
            </a:pPr>
            <a:r>
              <a:rPr lang="en-US" sz="2200" dirty="0"/>
              <a:t>Horizontal Alignment =&gt; Center</a:t>
            </a:r>
            <a:endParaRPr dirty="0"/>
          </a:p>
          <a:p>
            <a:pPr marL="457200" lvl="0" indent="-279400" algn="l" rtl="0">
              <a:lnSpc>
                <a:spcPct val="100000"/>
              </a:lnSpc>
              <a:spcBef>
                <a:spcPts val="2000"/>
              </a:spcBef>
              <a:spcAft>
                <a:spcPts val="0"/>
              </a:spcAft>
              <a:buClr>
                <a:schemeClr val="dk1"/>
              </a:buClr>
              <a:buSzPts val="2800"/>
              <a:buFont typeface="Arial"/>
              <a:buNone/>
            </a:pPr>
            <a:endParaRPr sz="2800" dirty="0"/>
          </a:p>
        </p:txBody>
      </p:sp>
      <p:pic>
        <p:nvPicPr>
          <p:cNvPr id="344" name="Google Shape;344;gd2dd51f1b7_0_83"/>
          <p:cNvPicPr preferRelativeResize="0"/>
          <p:nvPr/>
        </p:nvPicPr>
        <p:blipFill rotWithShape="1">
          <a:blip r:embed="rId3">
            <a:alphaModFix/>
          </a:blip>
          <a:srcRect t="4361" r="32111"/>
          <a:stretch/>
        </p:blipFill>
        <p:spPr>
          <a:xfrm>
            <a:off x="12148460" y="6188529"/>
            <a:ext cx="12415157" cy="9546772"/>
          </a:xfrm>
          <a:prstGeom prst="rect">
            <a:avLst/>
          </a:prstGeom>
          <a:noFill/>
          <a:ln>
            <a:noFill/>
          </a:ln>
        </p:spPr>
      </p:pic>
      <p:pic>
        <p:nvPicPr>
          <p:cNvPr id="345" name="Google Shape;345;gd2dd51f1b7_0_83"/>
          <p:cNvPicPr preferRelativeResize="0"/>
          <p:nvPr/>
        </p:nvPicPr>
        <p:blipFill rotWithShape="1">
          <a:blip r:embed="rId4">
            <a:alphaModFix/>
          </a:blip>
          <a:srcRect l="16460" t="28960" r="18452" b="30002"/>
          <a:stretch/>
        </p:blipFill>
        <p:spPr>
          <a:xfrm>
            <a:off x="8704026" y="0"/>
            <a:ext cx="15679973" cy="5396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d2dd51f1b7_0_90"/>
          <p:cNvSpPr txBox="1">
            <a:spLocks noGrp="1"/>
          </p:cNvSpPr>
          <p:nvPr>
            <p:ph type="title"/>
          </p:nvPr>
        </p:nvSpPr>
        <p:spPr>
          <a:xfrm>
            <a:off x="1483633" y="-244930"/>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PUZZLEBLOCK</a:t>
            </a:r>
            <a:endParaRPr/>
          </a:p>
        </p:txBody>
      </p:sp>
      <p:sp>
        <p:nvSpPr>
          <p:cNvPr id="351" name="Google Shape;351;gd2dd51f1b7_0_90"/>
          <p:cNvSpPr txBox="1">
            <a:spLocks noGrp="1"/>
          </p:cNvSpPr>
          <p:nvPr>
            <p:ph type="body" idx="2"/>
          </p:nvPr>
        </p:nvSpPr>
        <p:spPr>
          <a:xfrm>
            <a:off x="12538624" y="1628006"/>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Add </a:t>
            </a:r>
            <a:r>
              <a:rPr lang="en-US" sz="2800" b="1"/>
              <a:t>AssignBlockType</a:t>
            </a:r>
            <a:r>
              <a:rPr lang="en-US" sz="2800"/>
              <a:t> function.</a:t>
            </a:r>
            <a:endParaRPr sz="2800"/>
          </a:p>
        </p:txBody>
      </p:sp>
      <p:pic>
        <p:nvPicPr>
          <p:cNvPr id="352" name="Google Shape;352;gd2dd51f1b7_0_90"/>
          <p:cNvPicPr preferRelativeResize="0"/>
          <p:nvPr/>
        </p:nvPicPr>
        <p:blipFill rotWithShape="1">
          <a:blip r:embed="rId3">
            <a:alphaModFix/>
          </a:blip>
          <a:srcRect l="16722" t="13849" r="1584" b="18755"/>
          <a:stretch/>
        </p:blipFill>
        <p:spPr>
          <a:xfrm>
            <a:off x="674912" y="4120593"/>
            <a:ext cx="22265909" cy="1002574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d2dd51f1b7_0_96"/>
          <p:cNvSpPr txBox="1">
            <a:spLocks noGrp="1"/>
          </p:cNvSpPr>
          <p:nvPr>
            <p:ph type="title"/>
          </p:nvPr>
        </p:nvSpPr>
        <p:spPr>
          <a:xfrm>
            <a:off x="1483633" y="-244930"/>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PUZZLEBLOCK</a:t>
            </a:r>
            <a:endParaRPr/>
          </a:p>
        </p:txBody>
      </p:sp>
      <p:sp>
        <p:nvSpPr>
          <p:cNvPr id="358" name="Google Shape;358;gd2dd51f1b7_0_96"/>
          <p:cNvSpPr txBox="1">
            <a:spLocks noGrp="1"/>
          </p:cNvSpPr>
          <p:nvPr>
            <p:ph type="body" idx="2"/>
          </p:nvPr>
        </p:nvSpPr>
        <p:spPr>
          <a:xfrm>
            <a:off x="12538624" y="1628006"/>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Implement the construction script.</a:t>
            </a:r>
            <a:endParaRPr sz="2800"/>
          </a:p>
        </p:txBody>
      </p:sp>
      <p:pic>
        <p:nvPicPr>
          <p:cNvPr id="359" name="Google Shape;359;gd2dd51f1b7_0_96"/>
          <p:cNvPicPr preferRelativeResize="0"/>
          <p:nvPr/>
        </p:nvPicPr>
        <p:blipFill rotWithShape="1">
          <a:blip r:embed="rId3">
            <a:alphaModFix/>
          </a:blip>
          <a:srcRect l="15563" t="9920" r="25328" b="20065"/>
          <a:stretch/>
        </p:blipFill>
        <p:spPr>
          <a:xfrm>
            <a:off x="9912385" y="4359729"/>
            <a:ext cx="14471616" cy="93562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29"/>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GATE NODE</a:t>
            </a:r>
            <a:endParaRPr/>
          </a:p>
        </p:txBody>
      </p:sp>
      <p:pic>
        <p:nvPicPr>
          <p:cNvPr id="78" name="Google Shape;78;p29"/>
          <p:cNvPicPr preferRelativeResize="0">
            <a:picLocks noGrp="1"/>
          </p:cNvPicPr>
          <p:nvPr>
            <p:ph type="body" idx="1"/>
          </p:nvPr>
        </p:nvPicPr>
        <p:blipFill rotWithShape="1">
          <a:blip r:embed="rId3">
            <a:alphaModFix/>
          </a:blip>
          <a:srcRect/>
          <a:stretch/>
        </p:blipFill>
        <p:spPr>
          <a:xfrm>
            <a:off x="14420280" y="4004790"/>
            <a:ext cx="7760452" cy="6214088"/>
          </a:xfrm>
          <a:prstGeom prst="rect">
            <a:avLst/>
          </a:prstGeom>
          <a:noFill/>
          <a:ln>
            <a:noFill/>
          </a:ln>
        </p:spPr>
      </p:pic>
      <p:sp>
        <p:nvSpPr>
          <p:cNvPr id="79" name="Google Shape;79;p29"/>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Gate</a:t>
            </a:r>
            <a:r>
              <a:rPr lang="en-US" sz="2800"/>
              <a:t> node is a flow control node that can be open or closed. If it is open, it allows the execution of the actions related to the </a:t>
            </a:r>
            <a:r>
              <a:rPr lang="en-US" sz="2800" b="1"/>
              <a:t>Exit</a:t>
            </a:r>
            <a:r>
              <a:rPr lang="en-US" sz="2800"/>
              <a:t> pin.</a:t>
            </a:r>
            <a:endParaRPr/>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d2dd51f1b7_0_102"/>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PUZZLEBLOCKGRID</a:t>
            </a:r>
            <a:endParaRPr/>
          </a:p>
        </p:txBody>
      </p:sp>
      <p:sp>
        <p:nvSpPr>
          <p:cNvPr id="365" name="Google Shape;365;gd2dd51f1b7_0_102"/>
          <p:cNvSpPr txBox="1">
            <a:spLocks noGrp="1"/>
          </p:cNvSpPr>
          <p:nvPr>
            <p:ph type="body" idx="2"/>
          </p:nvPr>
        </p:nvSpPr>
        <p:spPr>
          <a:xfrm>
            <a:off x="1680124" y="6053049"/>
            <a:ext cx="65820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Add </a:t>
            </a:r>
            <a:r>
              <a:rPr lang="en-US" sz="2800" b="1"/>
              <a:t>Blocks </a:t>
            </a:r>
            <a:r>
              <a:rPr lang="en-US" sz="2800"/>
              <a:t>Array variable of type </a:t>
            </a:r>
            <a:r>
              <a:rPr lang="en-US" sz="2800" b="1"/>
              <a:t>PuzzleBlock</a:t>
            </a:r>
            <a:r>
              <a:rPr lang="en-US" sz="2800"/>
              <a:t>.</a:t>
            </a:r>
            <a:endParaRPr/>
          </a:p>
          <a:p>
            <a:pPr marL="457200" lvl="0" indent="-457200" algn="l" rtl="0">
              <a:lnSpc>
                <a:spcPct val="100000"/>
              </a:lnSpc>
              <a:spcBef>
                <a:spcPts val="2000"/>
              </a:spcBef>
              <a:spcAft>
                <a:spcPts val="0"/>
              </a:spcAft>
              <a:buClr>
                <a:schemeClr val="dk1"/>
              </a:buClr>
              <a:buSzPts val="2800"/>
              <a:buFont typeface="Arial"/>
              <a:buChar char="•"/>
            </a:pPr>
            <a:r>
              <a:rPr lang="en-US" sz="2800"/>
              <a:t>Add </a:t>
            </a:r>
            <a:r>
              <a:rPr lang="en-US" sz="2800" b="1"/>
              <a:t>CreateBlock </a:t>
            </a:r>
            <a:r>
              <a:rPr lang="en-US" sz="2800"/>
              <a:t>function</a:t>
            </a:r>
            <a:r>
              <a:rPr lang="en-US" sz="2800" b="1"/>
              <a:t>.</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Change </a:t>
            </a:r>
            <a:r>
              <a:rPr lang="en-US" sz="2800" b="1"/>
              <a:t>BeginPlay</a:t>
            </a:r>
            <a:r>
              <a:rPr lang="en-US" sz="2800"/>
              <a:t> as shown.</a:t>
            </a:r>
            <a:endParaRPr/>
          </a:p>
          <a:p>
            <a:pPr marL="457200" lvl="0" indent="-457200" algn="l" rtl="0">
              <a:lnSpc>
                <a:spcPct val="100000"/>
              </a:lnSpc>
              <a:spcBef>
                <a:spcPts val="2000"/>
              </a:spcBef>
              <a:spcAft>
                <a:spcPts val="0"/>
              </a:spcAft>
              <a:buClr>
                <a:schemeClr val="dk1"/>
              </a:buClr>
              <a:buSzPts val="2800"/>
              <a:buFont typeface="Arial"/>
              <a:buChar char="•"/>
            </a:pPr>
            <a:r>
              <a:rPr lang="en-US" sz="2800"/>
              <a:t>Set the default value for the </a:t>
            </a:r>
            <a:r>
              <a:rPr lang="en-US" sz="2800" b="1"/>
              <a:t>Size	 </a:t>
            </a:r>
            <a:r>
              <a:rPr lang="en-US" sz="2800"/>
              <a:t>integer variable to 4. This will make our game	to be played on a 4x4 grid.</a:t>
            </a:r>
            <a:endParaRPr/>
          </a:p>
          <a:p>
            <a:pPr marL="457200" lvl="0" indent="-457200" algn="l" rtl="0">
              <a:lnSpc>
                <a:spcPct val="100000"/>
              </a:lnSpc>
              <a:spcBef>
                <a:spcPts val="2000"/>
              </a:spcBef>
              <a:spcAft>
                <a:spcPts val="0"/>
              </a:spcAft>
              <a:buClr>
                <a:schemeClr val="dk1"/>
              </a:buClr>
              <a:buSzPts val="2800"/>
              <a:buFont typeface="Arial"/>
              <a:buChar char="•"/>
            </a:pPr>
            <a:r>
              <a:rPr lang="en-US" sz="2800"/>
              <a:t>New Node: </a:t>
            </a:r>
            <a:r>
              <a:rPr lang="en-US" sz="2800" b="1"/>
              <a:t>Set Array Elem</a:t>
            </a:r>
            <a:endParaRPr/>
          </a:p>
          <a:p>
            <a:pPr marL="457200" lvl="0" indent="-457200" algn="l" rtl="0">
              <a:lnSpc>
                <a:spcPct val="100000"/>
              </a:lnSpc>
              <a:spcBef>
                <a:spcPts val="2000"/>
              </a:spcBef>
              <a:spcAft>
                <a:spcPts val="0"/>
              </a:spcAft>
              <a:buClr>
                <a:schemeClr val="dk1"/>
              </a:buClr>
              <a:buSzPts val="2800"/>
              <a:buFont typeface="Arial"/>
              <a:buChar char="•"/>
            </a:pPr>
            <a:r>
              <a:rPr lang="en-US" sz="2800"/>
              <a:t>Set the location of the </a:t>
            </a:r>
            <a:r>
              <a:rPr lang="en-US" sz="2800" b="1"/>
              <a:t>CameraActor</a:t>
            </a:r>
            <a:r>
              <a:rPr lang="en-US" sz="2800"/>
              <a:t> in the scene so that the camera will center on the grid area.</a:t>
            </a:r>
            <a:endParaRPr/>
          </a:p>
          <a:p>
            <a:pPr marL="1203325" lvl="1" indent="-457200" algn="l" rtl="0">
              <a:lnSpc>
                <a:spcPct val="100000"/>
              </a:lnSpc>
              <a:spcBef>
                <a:spcPts val="1000"/>
              </a:spcBef>
              <a:spcAft>
                <a:spcPts val="0"/>
              </a:spcAft>
              <a:buClr>
                <a:schemeClr val="dk1"/>
              </a:buClr>
              <a:buSzPts val="2200"/>
              <a:buChar char="•"/>
            </a:pPr>
            <a:r>
              <a:rPr lang="en-US" sz="2200"/>
              <a:t>Location =&gt; (X=300,Y=130,Z=1200)</a:t>
            </a:r>
            <a:endParaRPr/>
          </a:p>
          <a:p>
            <a:pPr marL="457200" lvl="0" indent="-457200" algn="l" rtl="0">
              <a:lnSpc>
                <a:spcPct val="100000"/>
              </a:lnSpc>
              <a:spcBef>
                <a:spcPts val="2000"/>
              </a:spcBef>
              <a:spcAft>
                <a:spcPts val="0"/>
              </a:spcAft>
              <a:buClr>
                <a:schemeClr val="dk1"/>
              </a:buClr>
              <a:buSzPts val="2200"/>
              <a:buNone/>
            </a:pPr>
            <a:endParaRPr sz="22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366" name="Google Shape;366;gd2dd51f1b7_0_102"/>
          <p:cNvPicPr preferRelativeResize="0"/>
          <p:nvPr/>
        </p:nvPicPr>
        <p:blipFill rotWithShape="1">
          <a:blip r:embed="rId3">
            <a:alphaModFix/>
          </a:blip>
          <a:srcRect l="15566" t="11067" r="16843" b="19410"/>
          <a:stretch/>
        </p:blipFill>
        <p:spPr>
          <a:xfrm>
            <a:off x="12202888" y="0"/>
            <a:ext cx="12360730" cy="6939644"/>
          </a:xfrm>
          <a:prstGeom prst="rect">
            <a:avLst/>
          </a:prstGeom>
          <a:noFill/>
          <a:ln>
            <a:noFill/>
          </a:ln>
        </p:spPr>
      </p:pic>
      <p:pic>
        <p:nvPicPr>
          <p:cNvPr id="367" name="Google Shape;367;gd2dd51f1b7_0_102"/>
          <p:cNvPicPr preferRelativeResize="0"/>
          <p:nvPr/>
        </p:nvPicPr>
        <p:blipFill rotWithShape="1">
          <a:blip r:embed="rId4">
            <a:alphaModFix/>
          </a:blip>
          <a:srcRect l="13865" t="9926" r="1845" b="18914"/>
          <a:stretch/>
        </p:blipFill>
        <p:spPr>
          <a:xfrm>
            <a:off x="8369877" y="6253844"/>
            <a:ext cx="16193741" cy="74621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d2dd51f1b7_0_109"/>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PUZZLEBLOCKGRID</a:t>
            </a:r>
            <a:endParaRPr/>
          </a:p>
        </p:txBody>
      </p:sp>
      <p:sp>
        <p:nvSpPr>
          <p:cNvPr id="373" name="Google Shape;373;gd2dd51f1b7_0_109"/>
          <p:cNvSpPr txBox="1">
            <a:spLocks noGrp="1"/>
          </p:cNvSpPr>
          <p:nvPr>
            <p:ph type="body" idx="2"/>
          </p:nvPr>
        </p:nvSpPr>
        <p:spPr>
          <a:xfrm>
            <a:off x="1680124" y="6053049"/>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dirty="0"/>
              <a:t>Add </a:t>
            </a:r>
            <a:r>
              <a:rPr lang="en-US" sz="2800" b="1" dirty="0" err="1"/>
              <a:t>RandomizeBlocks</a:t>
            </a:r>
            <a:r>
              <a:rPr lang="en-US" sz="2800" b="1" dirty="0"/>
              <a:t> </a:t>
            </a:r>
            <a:r>
              <a:rPr lang="tr-TR" sz="2800" dirty="0" smtClean="0"/>
              <a:t>event</a:t>
            </a:r>
            <a:r>
              <a:rPr lang="en-US" sz="2800" dirty="0" smtClean="0"/>
              <a:t>.</a:t>
            </a:r>
            <a:endParaRPr sz="2200" dirty="0"/>
          </a:p>
          <a:p>
            <a:pPr marL="457200" lvl="0" indent="-279400" algn="l" rtl="0">
              <a:lnSpc>
                <a:spcPct val="100000"/>
              </a:lnSpc>
              <a:spcBef>
                <a:spcPts val="2000"/>
              </a:spcBef>
              <a:spcAft>
                <a:spcPts val="0"/>
              </a:spcAft>
              <a:buClr>
                <a:schemeClr val="dk1"/>
              </a:buClr>
              <a:buSzPts val="2800"/>
              <a:buFont typeface="Arial"/>
              <a:buNone/>
            </a:pPr>
            <a:endParaRPr sz="2800" dirty="0"/>
          </a:p>
        </p:txBody>
      </p:sp>
      <p:pic>
        <p:nvPicPr>
          <p:cNvPr id="374" name="Google Shape;374;gd2dd51f1b7_0_109"/>
          <p:cNvPicPr preferRelativeResize="0"/>
          <p:nvPr/>
        </p:nvPicPr>
        <p:blipFill rotWithShape="1">
          <a:blip r:embed="rId3">
            <a:alphaModFix/>
          </a:blip>
          <a:srcRect l="14674" t="30657" r="6217" b="32701"/>
          <a:stretch/>
        </p:blipFill>
        <p:spPr>
          <a:xfrm>
            <a:off x="-1" y="7443895"/>
            <a:ext cx="24384000" cy="616460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d2dd51f1b7_0_115"/>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PUZZLEBLOCKGRID</a:t>
            </a:r>
            <a:endParaRPr/>
          </a:p>
        </p:txBody>
      </p:sp>
      <p:sp>
        <p:nvSpPr>
          <p:cNvPr id="380" name="Google Shape;380;gd2dd51f1b7_0_115"/>
          <p:cNvSpPr txBox="1">
            <a:spLocks noGrp="1"/>
          </p:cNvSpPr>
          <p:nvPr>
            <p:ph type="body" idx="2"/>
          </p:nvPr>
        </p:nvSpPr>
        <p:spPr>
          <a:xfrm>
            <a:off x="12734568" y="158435"/>
            <a:ext cx="9045600" cy="42504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Add </a:t>
            </a:r>
            <a:r>
              <a:rPr lang="en-US" sz="2800" b="1"/>
              <a:t>CheckSolution </a:t>
            </a:r>
            <a:r>
              <a:rPr lang="en-US" sz="2800"/>
              <a:t>function.</a:t>
            </a:r>
            <a:endParaRPr/>
          </a:p>
          <a:p>
            <a:pPr marL="457200" lvl="0" indent="-457200" algn="l" rtl="0">
              <a:lnSpc>
                <a:spcPct val="100000"/>
              </a:lnSpc>
              <a:spcBef>
                <a:spcPts val="2000"/>
              </a:spcBef>
              <a:spcAft>
                <a:spcPts val="0"/>
              </a:spcAft>
              <a:buClr>
                <a:schemeClr val="dk1"/>
              </a:buClr>
              <a:buSzPts val="2800"/>
              <a:buFont typeface="Arial"/>
              <a:buChar char="•"/>
            </a:pPr>
            <a:r>
              <a:rPr lang="en-US" sz="2800"/>
              <a:t>This function return an integer array for the blocks to be broken.</a:t>
            </a:r>
            <a:endParaRPr/>
          </a:p>
          <a:p>
            <a:pPr marL="457200" lvl="0" indent="-457200" algn="l" rtl="0">
              <a:lnSpc>
                <a:spcPct val="100000"/>
              </a:lnSpc>
              <a:spcBef>
                <a:spcPts val="2000"/>
              </a:spcBef>
              <a:spcAft>
                <a:spcPts val="0"/>
              </a:spcAft>
              <a:buClr>
                <a:schemeClr val="dk1"/>
              </a:buClr>
              <a:buSzPts val="2800"/>
              <a:buFont typeface="Arial"/>
              <a:buChar char="•"/>
            </a:pPr>
            <a:r>
              <a:rPr lang="en-US" sz="2800"/>
              <a:t>This function will check possible solutions whenever a player clicks on the blocks.</a:t>
            </a:r>
            <a:endParaRPr/>
          </a:p>
          <a:p>
            <a:pPr marL="457200" lvl="0" indent="-457200" algn="l" rtl="0">
              <a:lnSpc>
                <a:spcPct val="100000"/>
              </a:lnSpc>
              <a:spcBef>
                <a:spcPts val="2000"/>
              </a:spcBef>
              <a:spcAft>
                <a:spcPts val="0"/>
              </a:spcAft>
              <a:buClr>
                <a:schemeClr val="dk1"/>
              </a:buClr>
              <a:buSzPts val="2800"/>
              <a:buFont typeface="Arial"/>
              <a:buChar char="•"/>
            </a:pPr>
            <a:r>
              <a:rPr lang="en-US" sz="2800"/>
              <a:t>For start make the CheckRows and CheckCols functions and leave them empty.</a:t>
            </a:r>
            <a:endParaRPr/>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381" name="Google Shape;381;gd2dd51f1b7_0_115"/>
          <p:cNvPicPr preferRelativeResize="0"/>
          <p:nvPr/>
        </p:nvPicPr>
        <p:blipFill rotWithShape="1">
          <a:blip r:embed="rId3">
            <a:alphaModFix/>
          </a:blip>
          <a:srcRect l="15568" t="13199" r="143" b="19077"/>
          <a:stretch/>
        </p:blipFill>
        <p:spPr>
          <a:xfrm>
            <a:off x="6368143" y="5814979"/>
            <a:ext cx="18015859" cy="790102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d2dd51f1b7_0_121"/>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PUZZLEBLOCKGRID</a:t>
            </a:r>
            <a:endParaRPr sz="4800"/>
          </a:p>
        </p:txBody>
      </p:sp>
      <p:sp>
        <p:nvSpPr>
          <p:cNvPr id="387" name="Google Shape;387;gd2dd51f1b7_0_121"/>
          <p:cNvSpPr txBox="1">
            <a:spLocks noGrp="1"/>
          </p:cNvSpPr>
          <p:nvPr>
            <p:ph type="body" idx="2"/>
          </p:nvPr>
        </p:nvSpPr>
        <p:spPr>
          <a:xfrm>
            <a:off x="12473310" y="240078"/>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Add a debug Enter key event for regenerating puzzle block types.</a:t>
            </a:r>
            <a:endParaRPr/>
          </a:p>
          <a:p>
            <a:pPr marL="457200" lvl="0" indent="-457200" algn="l" rtl="0">
              <a:lnSpc>
                <a:spcPct val="100000"/>
              </a:lnSpc>
              <a:spcBef>
                <a:spcPts val="2000"/>
              </a:spcBef>
              <a:spcAft>
                <a:spcPts val="0"/>
              </a:spcAft>
              <a:buClr>
                <a:schemeClr val="dk1"/>
              </a:buClr>
              <a:buSzPts val="2800"/>
              <a:buFont typeface="Arial"/>
              <a:buChar char="•"/>
            </a:pPr>
            <a:r>
              <a:rPr lang="en-US" sz="2800"/>
              <a:t>Right Clicking will also clear the selection on the blocks.</a:t>
            </a:r>
            <a:endParaRPr/>
          </a:p>
          <a:p>
            <a:pPr marL="457200" lvl="0" indent="-457200" algn="l" rtl="0">
              <a:lnSpc>
                <a:spcPct val="100000"/>
              </a:lnSpc>
              <a:spcBef>
                <a:spcPts val="2000"/>
              </a:spcBef>
              <a:spcAft>
                <a:spcPts val="0"/>
              </a:spcAft>
              <a:buClr>
                <a:schemeClr val="dk1"/>
              </a:buClr>
              <a:buSzPts val="2800"/>
              <a:buFont typeface="Arial"/>
              <a:buChar char="•"/>
            </a:pPr>
            <a:r>
              <a:rPr lang="en-US" sz="2800"/>
              <a:t>Add an Integer variable named </a:t>
            </a:r>
            <a:r>
              <a:rPr lang="en-US" sz="2800" b="1"/>
              <a:t>NumActiveBlocks </a:t>
            </a:r>
            <a:r>
              <a:rPr lang="en-US" sz="2800"/>
              <a:t>to hold the number of selected blocks.</a:t>
            </a:r>
            <a:endParaRPr/>
          </a:p>
          <a:p>
            <a:pPr marL="457200" lvl="0" indent="-457200" algn="l" rtl="0">
              <a:lnSpc>
                <a:spcPct val="100000"/>
              </a:lnSpc>
              <a:spcBef>
                <a:spcPts val="2000"/>
              </a:spcBef>
              <a:spcAft>
                <a:spcPts val="0"/>
              </a:spcAft>
              <a:buClr>
                <a:schemeClr val="dk1"/>
              </a:buClr>
              <a:buSzPts val="2800"/>
              <a:buFont typeface="Arial"/>
              <a:buChar char="•"/>
            </a:pPr>
            <a:r>
              <a:rPr lang="en-US" sz="2800"/>
              <a:t>Also add custom event </a:t>
            </a:r>
            <a:r>
              <a:rPr lang="en-US" sz="2800" b="1"/>
              <a:t>ClearActiveBlocks</a:t>
            </a:r>
            <a:r>
              <a:rPr lang="en-US" sz="2800"/>
              <a:t> and connect it to Right Mouse Click as well.</a:t>
            </a:r>
            <a:endParaRPr sz="22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388" name="Google Shape;388;gd2dd51f1b7_0_121"/>
          <p:cNvPicPr preferRelativeResize="0"/>
          <p:nvPr/>
        </p:nvPicPr>
        <p:blipFill rotWithShape="1">
          <a:blip r:embed="rId3">
            <a:alphaModFix/>
          </a:blip>
          <a:srcRect l="15835" t="13358" r="16665" b="19409"/>
          <a:stretch/>
        </p:blipFill>
        <p:spPr>
          <a:xfrm>
            <a:off x="9728451" y="5763987"/>
            <a:ext cx="14627064" cy="795201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d2dd51f1b7_0_127"/>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None/>
            </a:pPr>
            <a:r>
              <a:rPr lang="en-US" sz="4400"/>
              <a:t>ARRAY SLOTS</a:t>
            </a:r>
            <a:endParaRPr sz="4400"/>
          </a:p>
        </p:txBody>
      </p:sp>
      <p:sp>
        <p:nvSpPr>
          <p:cNvPr id="394" name="Google Shape;394;gd2dd51f1b7_0_127"/>
          <p:cNvSpPr txBox="1">
            <a:spLocks noGrp="1"/>
          </p:cNvSpPr>
          <p:nvPr>
            <p:ph type="body" idx="2"/>
          </p:nvPr>
        </p:nvSpPr>
        <p:spPr>
          <a:xfrm>
            <a:off x="2812211" y="4846320"/>
            <a:ext cx="70674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This is how the BlockGrids are stored in Blocks Array of PuzzleBlockGrid.</a:t>
            </a:r>
            <a:endParaRPr/>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395" name="Google Shape;395;gd2dd51f1b7_0_127"/>
          <p:cNvPicPr preferRelativeResize="0"/>
          <p:nvPr/>
        </p:nvPicPr>
        <p:blipFill rotWithShape="1">
          <a:blip r:embed="rId3">
            <a:alphaModFix/>
          </a:blip>
          <a:srcRect l="20832" t="10744" r="33632" b="36092"/>
          <a:stretch/>
        </p:blipFill>
        <p:spPr>
          <a:xfrm>
            <a:off x="10701160" y="1796143"/>
            <a:ext cx="13682842" cy="8719457"/>
          </a:xfrm>
          <a:prstGeom prst="rect">
            <a:avLst/>
          </a:prstGeom>
          <a:noFill/>
          <a:ln>
            <a:noFill/>
          </a:ln>
        </p:spPr>
      </p:pic>
      <p:sp>
        <p:nvSpPr>
          <p:cNvPr id="396" name="Google Shape;396;gd2dd51f1b7_0_127"/>
          <p:cNvSpPr/>
          <p:nvPr/>
        </p:nvSpPr>
        <p:spPr>
          <a:xfrm>
            <a:off x="13601698" y="2514600"/>
            <a:ext cx="587700" cy="7625400"/>
          </a:xfrm>
          <a:prstGeom prst="upArrow">
            <a:avLst>
              <a:gd name="adj1" fmla="val 50000"/>
              <a:gd name="adj2" fmla="val 50000"/>
            </a:avLst>
          </a:prstGeom>
          <a:solidFill>
            <a:schemeClr val="accent1"/>
          </a:solidFill>
          <a:ln w="12700" cap="flat" cmpd="sng">
            <a:solidFill>
              <a:srgbClr val="B46C1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Helvetica Neue"/>
              <a:buNone/>
            </a:pPr>
            <a:endParaRPr sz="5000" b="0" i="0" u="none" strike="noStrike" cap="none">
              <a:solidFill>
                <a:schemeClr val="lt1"/>
              </a:solidFill>
              <a:latin typeface="Helvetica Neue"/>
              <a:ea typeface="Helvetica Neue"/>
              <a:cs typeface="Helvetica Neue"/>
              <a:sym typeface="Helvetica Neue"/>
            </a:endParaRPr>
          </a:p>
        </p:txBody>
      </p:sp>
      <p:sp>
        <p:nvSpPr>
          <p:cNvPr id="397" name="Google Shape;397;gd2dd51f1b7_0_127"/>
          <p:cNvSpPr/>
          <p:nvPr/>
        </p:nvSpPr>
        <p:spPr>
          <a:xfrm>
            <a:off x="14581414" y="10711543"/>
            <a:ext cx="7952100" cy="555300"/>
          </a:xfrm>
          <a:prstGeom prst="rightArrow">
            <a:avLst>
              <a:gd name="adj1" fmla="val 50000"/>
              <a:gd name="adj2" fmla="val 50000"/>
            </a:avLst>
          </a:prstGeom>
          <a:solidFill>
            <a:schemeClr val="accent1"/>
          </a:solidFill>
          <a:ln w="12700" cap="flat" cmpd="sng">
            <a:solidFill>
              <a:srgbClr val="B46C1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Helvetica Neue"/>
              <a:buNone/>
            </a:pPr>
            <a:endParaRPr sz="5000" b="0" i="0" u="none" strike="noStrike" cap="none">
              <a:solidFill>
                <a:schemeClr val="lt1"/>
              </a:solidFill>
              <a:latin typeface="Helvetica Neue"/>
              <a:ea typeface="Helvetica Neue"/>
              <a:cs typeface="Helvetica Neue"/>
              <a:sym typeface="Helvetica Neue"/>
            </a:endParaRPr>
          </a:p>
        </p:txBody>
      </p:sp>
      <p:sp>
        <p:nvSpPr>
          <p:cNvPr id="398" name="Google Shape;398;gd2dd51f1b7_0_127"/>
          <p:cNvSpPr txBox="1"/>
          <p:nvPr/>
        </p:nvSpPr>
        <p:spPr>
          <a:xfrm>
            <a:off x="11495314" y="5465547"/>
            <a:ext cx="2106300" cy="163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Helvetica Neue"/>
              <a:buNone/>
            </a:pPr>
            <a:r>
              <a:rPr lang="en-US" sz="5000" b="0" i="0" u="none" strike="noStrike" cap="none">
                <a:solidFill>
                  <a:srgbClr val="000000"/>
                </a:solidFill>
                <a:latin typeface="Helvetica Neue"/>
                <a:ea typeface="Helvetica Neue"/>
                <a:cs typeface="Helvetica Neue"/>
                <a:sym typeface="Helvetica Neue"/>
              </a:rPr>
              <a:t>Rows</a:t>
            </a:r>
            <a:endParaRPr/>
          </a:p>
          <a:p>
            <a:pPr marL="0" marR="0" lvl="0" indent="0" algn="ctr" rtl="0">
              <a:lnSpc>
                <a:spcPct val="100000"/>
              </a:lnSpc>
              <a:spcBef>
                <a:spcPts val="0"/>
              </a:spcBef>
              <a:spcAft>
                <a:spcPts val="0"/>
              </a:spcAft>
              <a:buClr>
                <a:srgbClr val="000000"/>
              </a:buClr>
              <a:buSzPts val="5000"/>
              <a:buFont typeface="Helvetica Neue"/>
              <a:buNone/>
            </a:pPr>
            <a:r>
              <a:rPr lang="en-US" sz="5000" b="0" i="0" u="none" strike="noStrike" cap="none">
                <a:solidFill>
                  <a:srgbClr val="000000"/>
                </a:solidFill>
                <a:latin typeface="Helvetica Neue"/>
                <a:ea typeface="Helvetica Neue"/>
                <a:cs typeface="Helvetica Neue"/>
                <a:sym typeface="Helvetica Neue"/>
              </a:rPr>
              <a:t>(0-3)</a:t>
            </a:r>
            <a:endParaRPr sz="5000" b="0" i="0" u="none" strike="noStrike" cap="none">
              <a:solidFill>
                <a:srgbClr val="000000"/>
              </a:solidFill>
              <a:latin typeface="Helvetica Neue"/>
              <a:ea typeface="Helvetica Neue"/>
              <a:cs typeface="Helvetica Neue"/>
              <a:sym typeface="Helvetica Neue"/>
            </a:endParaRPr>
          </a:p>
        </p:txBody>
      </p:sp>
      <p:sp>
        <p:nvSpPr>
          <p:cNvPr id="399" name="Google Shape;399;gd2dd51f1b7_0_127"/>
          <p:cNvSpPr txBox="1"/>
          <p:nvPr/>
        </p:nvSpPr>
        <p:spPr>
          <a:xfrm>
            <a:off x="15757070" y="11462656"/>
            <a:ext cx="34998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Helvetica Neue"/>
              <a:buNone/>
            </a:pPr>
            <a:r>
              <a:rPr lang="en-US" sz="5000" b="0" i="0" u="none" strike="noStrike" cap="none">
                <a:solidFill>
                  <a:srgbClr val="000000"/>
                </a:solidFill>
                <a:latin typeface="Helvetica Neue"/>
                <a:ea typeface="Helvetica Neue"/>
                <a:cs typeface="Helvetica Neue"/>
                <a:sym typeface="Helvetica Neue"/>
              </a:rPr>
              <a:t>Cols (0-3)</a:t>
            </a:r>
            <a:endParaRPr sz="5000" b="0" i="0" u="none" strike="noStrike" cap="none">
              <a:solidFill>
                <a:srgbClr val="000000"/>
              </a:solidFill>
              <a:latin typeface="Helvetica Neue"/>
              <a:ea typeface="Helvetica Neue"/>
              <a:cs typeface="Helvetica Neue"/>
              <a:sym typeface="Helvetica Neue"/>
            </a:endParaRPr>
          </a:p>
        </p:txBody>
      </p:sp>
      <p:graphicFrame>
        <p:nvGraphicFramePr>
          <p:cNvPr id="400" name="Google Shape;400;gd2dd51f1b7_0_127"/>
          <p:cNvGraphicFramePr/>
          <p:nvPr/>
        </p:nvGraphicFramePr>
        <p:xfrm>
          <a:off x="3020787" y="6090555"/>
          <a:ext cx="5992575" cy="7168150"/>
        </p:xfrm>
        <a:graphic>
          <a:graphicData uri="http://schemas.openxmlformats.org/drawingml/2006/table">
            <a:tbl>
              <a:tblPr firstRow="1" bandRow="1">
                <a:noFill/>
                <a:tableStyleId>{4006BECC-F43A-468A-B809-AE13DEFA7697}</a:tableStyleId>
              </a:tblPr>
              <a:tblGrid>
                <a:gridCol w="1997525">
                  <a:extLst>
                    <a:ext uri="{9D8B030D-6E8A-4147-A177-3AD203B41FA5}">
                      <a16:colId xmlns:a16="http://schemas.microsoft.com/office/drawing/2014/main" val="20000"/>
                    </a:ext>
                  </a:extLst>
                </a:gridCol>
                <a:gridCol w="1997525">
                  <a:extLst>
                    <a:ext uri="{9D8B030D-6E8A-4147-A177-3AD203B41FA5}">
                      <a16:colId xmlns:a16="http://schemas.microsoft.com/office/drawing/2014/main" val="20001"/>
                    </a:ext>
                  </a:extLst>
                </a:gridCol>
                <a:gridCol w="1997525">
                  <a:extLst>
                    <a:ext uri="{9D8B030D-6E8A-4147-A177-3AD203B41FA5}">
                      <a16:colId xmlns:a16="http://schemas.microsoft.com/office/drawing/2014/main" val="20002"/>
                    </a:ext>
                  </a:extLst>
                </a:gridCol>
              </a:tblGrid>
              <a:tr h="651650">
                <a:tc>
                  <a:txBody>
                    <a:bodyPr/>
                    <a:lstStyle/>
                    <a:p>
                      <a:pPr marL="0" marR="0" lvl="0" indent="0" algn="l" rtl="0">
                        <a:spcBef>
                          <a:spcPts val="0"/>
                        </a:spcBef>
                        <a:spcAft>
                          <a:spcPts val="0"/>
                        </a:spcAft>
                        <a:buNone/>
                      </a:pPr>
                      <a:r>
                        <a:rPr lang="en-US" sz="2400" u="none" strike="noStrike" cap="none"/>
                        <a:t>Col</a:t>
                      </a:r>
                      <a:endParaRPr sz="2400"/>
                    </a:p>
                  </a:txBody>
                  <a:tcPr marL="91450" marR="91450" marT="45725" marB="45725" anchor="ctr"/>
                </a:tc>
                <a:tc>
                  <a:txBody>
                    <a:bodyPr/>
                    <a:lstStyle/>
                    <a:p>
                      <a:pPr marL="0" marR="0" lvl="0" indent="0" algn="l" rtl="0">
                        <a:spcBef>
                          <a:spcPts val="0"/>
                        </a:spcBef>
                        <a:spcAft>
                          <a:spcPts val="0"/>
                        </a:spcAft>
                        <a:buNone/>
                      </a:pPr>
                      <a:r>
                        <a:rPr lang="en-US" sz="2400"/>
                        <a:t>Row</a:t>
                      </a:r>
                      <a:endParaRPr sz="2400"/>
                    </a:p>
                  </a:txBody>
                  <a:tcPr marL="91450" marR="91450" marT="45725" marB="45725" anchor="ctr"/>
                </a:tc>
                <a:tc>
                  <a:txBody>
                    <a:bodyPr/>
                    <a:lstStyle/>
                    <a:p>
                      <a:pPr marL="0" marR="0" lvl="0" indent="0" algn="l" rtl="0">
                        <a:spcBef>
                          <a:spcPts val="0"/>
                        </a:spcBef>
                        <a:spcAft>
                          <a:spcPts val="0"/>
                        </a:spcAft>
                        <a:buNone/>
                      </a:pPr>
                      <a:r>
                        <a:rPr lang="en-US" sz="2400"/>
                        <a:t>Array Index</a:t>
                      </a:r>
                      <a:endParaRPr sz="2400"/>
                    </a:p>
                  </a:txBody>
                  <a:tcPr marL="91450" marR="91450" marT="45725" marB="45725" anchor="ctr"/>
                </a:tc>
                <a:extLst>
                  <a:ext uri="{0D108BD9-81ED-4DB2-BD59-A6C34878D82A}">
                    <a16:rowId xmlns:a16="http://schemas.microsoft.com/office/drawing/2014/main" val="10000"/>
                  </a:ext>
                </a:extLst>
              </a:tr>
              <a:tr h="651650">
                <a:tc>
                  <a:txBody>
                    <a:bodyPr/>
                    <a:lstStyle/>
                    <a:p>
                      <a:pPr marL="0" marR="0" lvl="0" indent="0" algn="l" rtl="0">
                        <a:spcBef>
                          <a:spcPts val="0"/>
                        </a:spcBef>
                        <a:spcAft>
                          <a:spcPts val="0"/>
                        </a:spcAft>
                        <a:buNone/>
                      </a:pPr>
                      <a:r>
                        <a:rPr lang="en-US" sz="2400"/>
                        <a:t>0</a:t>
                      </a:r>
                      <a:endParaRPr sz="2400"/>
                    </a:p>
                  </a:txBody>
                  <a:tcPr marL="91450" marR="91450" marT="45725" marB="45725" anchor="ctr"/>
                </a:tc>
                <a:tc>
                  <a:txBody>
                    <a:bodyPr/>
                    <a:lstStyle/>
                    <a:p>
                      <a:pPr marL="0" marR="0" lvl="0" indent="0" algn="l" rtl="0">
                        <a:spcBef>
                          <a:spcPts val="0"/>
                        </a:spcBef>
                        <a:spcAft>
                          <a:spcPts val="0"/>
                        </a:spcAft>
                        <a:buNone/>
                      </a:pPr>
                      <a:r>
                        <a:rPr lang="en-US" sz="2400"/>
                        <a:t>0</a:t>
                      </a:r>
                      <a:endParaRPr sz="2400"/>
                    </a:p>
                  </a:txBody>
                  <a:tcPr marL="91450" marR="91450" marT="45725" marB="45725" anchor="ctr"/>
                </a:tc>
                <a:tc>
                  <a:txBody>
                    <a:bodyPr/>
                    <a:lstStyle/>
                    <a:p>
                      <a:pPr marL="0" marR="0" lvl="0" indent="0" algn="l" rtl="0">
                        <a:spcBef>
                          <a:spcPts val="0"/>
                        </a:spcBef>
                        <a:spcAft>
                          <a:spcPts val="0"/>
                        </a:spcAft>
                        <a:buNone/>
                      </a:pPr>
                      <a:r>
                        <a:rPr lang="en-US" sz="2400"/>
                        <a:t>0</a:t>
                      </a:r>
                      <a:endParaRPr sz="2400"/>
                    </a:p>
                  </a:txBody>
                  <a:tcPr marL="91450" marR="91450" marT="45725" marB="45725" anchor="ctr"/>
                </a:tc>
                <a:extLst>
                  <a:ext uri="{0D108BD9-81ED-4DB2-BD59-A6C34878D82A}">
                    <a16:rowId xmlns:a16="http://schemas.microsoft.com/office/drawing/2014/main" val="10001"/>
                  </a:ext>
                </a:extLst>
              </a:tr>
              <a:tr h="651650">
                <a:tc>
                  <a:txBody>
                    <a:bodyPr/>
                    <a:lstStyle/>
                    <a:p>
                      <a:pPr marL="0" marR="0" lvl="0" indent="0" algn="l" rtl="0">
                        <a:spcBef>
                          <a:spcPts val="0"/>
                        </a:spcBef>
                        <a:spcAft>
                          <a:spcPts val="0"/>
                        </a:spcAft>
                        <a:buNone/>
                      </a:pPr>
                      <a:r>
                        <a:rPr lang="en-US" sz="2400"/>
                        <a:t>1</a:t>
                      </a:r>
                      <a:endParaRPr sz="2400"/>
                    </a:p>
                  </a:txBody>
                  <a:tcPr marL="91450" marR="91450" marT="45725" marB="45725" anchor="ctr"/>
                </a:tc>
                <a:tc>
                  <a:txBody>
                    <a:bodyPr/>
                    <a:lstStyle/>
                    <a:p>
                      <a:pPr marL="0" marR="0" lvl="0" indent="0" algn="l" rtl="0">
                        <a:spcBef>
                          <a:spcPts val="0"/>
                        </a:spcBef>
                        <a:spcAft>
                          <a:spcPts val="0"/>
                        </a:spcAft>
                        <a:buNone/>
                      </a:pPr>
                      <a:r>
                        <a:rPr lang="en-US" sz="2400"/>
                        <a:t>0</a:t>
                      </a:r>
                      <a:endParaRPr sz="2400"/>
                    </a:p>
                  </a:txBody>
                  <a:tcPr marL="91450" marR="91450" marT="45725" marB="45725" anchor="ctr"/>
                </a:tc>
                <a:tc>
                  <a:txBody>
                    <a:bodyPr/>
                    <a:lstStyle/>
                    <a:p>
                      <a:pPr marL="0" marR="0" lvl="0" indent="0" algn="l" rtl="0">
                        <a:spcBef>
                          <a:spcPts val="0"/>
                        </a:spcBef>
                        <a:spcAft>
                          <a:spcPts val="0"/>
                        </a:spcAft>
                        <a:buNone/>
                      </a:pPr>
                      <a:r>
                        <a:rPr lang="en-US" sz="2400"/>
                        <a:t>1</a:t>
                      </a:r>
                      <a:endParaRPr sz="2400"/>
                    </a:p>
                  </a:txBody>
                  <a:tcPr marL="91450" marR="91450" marT="45725" marB="45725" anchor="ctr"/>
                </a:tc>
                <a:extLst>
                  <a:ext uri="{0D108BD9-81ED-4DB2-BD59-A6C34878D82A}">
                    <a16:rowId xmlns:a16="http://schemas.microsoft.com/office/drawing/2014/main" val="10002"/>
                  </a:ext>
                </a:extLst>
              </a:tr>
              <a:tr h="651650">
                <a:tc>
                  <a:txBody>
                    <a:bodyPr/>
                    <a:lstStyle/>
                    <a:p>
                      <a:pPr marL="0" marR="0" lvl="0" indent="0" algn="l" rtl="0">
                        <a:spcBef>
                          <a:spcPts val="0"/>
                        </a:spcBef>
                        <a:spcAft>
                          <a:spcPts val="0"/>
                        </a:spcAft>
                        <a:buNone/>
                      </a:pPr>
                      <a:r>
                        <a:rPr lang="en-US" sz="2400"/>
                        <a:t>2</a:t>
                      </a:r>
                      <a:endParaRPr sz="2400"/>
                    </a:p>
                  </a:txBody>
                  <a:tcPr marL="91450" marR="91450" marT="45725" marB="45725" anchor="ctr"/>
                </a:tc>
                <a:tc>
                  <a:txBody>
                    <a:bodyPr/>
                    <a:lstStyle/>
                    <a:p>
                      <a:pPr marL="0" marR="0" lvl="0" indent="0" algn="l" rtl="0">
                        <a:spcBef>
                          <a:spcPts val="0"/>
                        </a:spcBef>
                        <a:spcAft>
                          <a:spcPts val="0"/>
                        </a:spcAft>
                        <a:buNone/>
                      </a:pPr>
                      <a:r>
                        <a:rPr lang="en-US" sz="2400"/>
                        <a:t>0</a:t>
                      </a:r>
                      <a:endParaRPr sz="2400"/>
                    </a:p>
                  </a:txBody>
                  <a:tcPr marL="91450" marR="91450" marT="45725" marB="45725" anchor="ctr"/>
                </a:tc>
                <a:tc>
                  <a:txBody>
                    <a:bodyPr/>
                    <a:lstStyle/>
                    <a:p>
                      <a:pPr marL="0" marR="0" lvl="0" indent="0" algn="l" rtl="0">
                        <a:spcBef>
                          <a:spcPts val="0"/>
                        </a:spcBef>
                        <a:spcAft>
                          <a:spcPts val="0"/>
                        </a:spcAft>
                        <a:buNone/>
                      </a:pPr>
                      <a:r>
                        <a:rPr lang="en-US" sz="2400"/>
                        <a:t>2</a:t>
                      </a:r>
                      <a:endParaRPr sz="2400"/>
                    </a:p>
                  </a:txBody>
                  <a:tcPr marL="91450" marR="91450" marT="45725" marB="45725" anchor="ctr"/>
                </a:tc>
                <a:extLst>
                  <a:ext uri="{0D108BD9-81ED-4DB2-BD59-A6C34878D82A}">
                    <a16:rowId xmlns:a16="http://schemas.microsoft.com/office/drawing/2014/main" val="10003"/>
                  </a:ext>
                </a:extLst>
              </a:tr>
              <a:tr h="651650">
                <a:tc>
                  <a:txBody>
                    <a:bodyPr/>
                    <a:lstStyle/>
                    <a:p>
                      <a:pPr marL="0" marR="0" lvl="0" indent="0" algn="l" rtl="0">
                        <a:spcBef>
                          <a:spcPts val="0"/>
                        </a:spcBef>
                        <a:spcAft>
                          <a:spcPts val="0"/>
                        </a:spcAft>
                        <a:buNone/>
                      </a:pPr>
                      <a:r>
                        <a:rPr lang="en-US" sz="2400"/>
                        <a:t>3</a:t>
                      </a:r>
                      <a:endParaRPr sz="2400"/>
                    </a:p>
                  </a:txBody>
                  <a:tcPr marL="91450" marR="91450" marT="45725" marB="45725" anchor="ctr"/>
                </a:tc>
                <a:tc>
                  <a:txBody>
                    <a:bodyPr/>
                    <a:lstStyle/>
                    <a:p>
                      <a:pPr marL="0" marR="0" lvl="0" indent="0" algn="l" rtl="0">
                        <a:spcBef>
                          <a:spcPts val="0"/>
                        </a:spcBef>
                        <a:spcAft>
                          <a:spcPts val="0"/>
                        </a:spcAft>
                        <a:buNone/>
                      </a:pPr>
                      <a:r>
                        <a:rPr lang="en-US" sz="2400"/>
                        <a:t>0</a:t>
                      </a:r>
                      <a:endParaRPr sz="2400"/>
                    </a:p>
                  </a:txBody>
                  <a:tcPr marL="91450" marR="91450" marT="45725" marB="45725" anchor="ctr"/>
                </a:tc>
                <a:tc>
                  <a:txBody>
                    <a:bodyPr/>
                    <a:lstStyle/>
                    <a:p>
                      <a:pPr marL="0" marR="0" lvl="0" indent="0" algn="l" rtl="0">
                        <a:spcBef>
                          <a:spcPts val="0"/>
                        </a:spcBef>
                        <a:spcAft>
                          <a:spcPts val="0"/>
                        </a:spcAft>
                        <a:buNone/>
                      </a:pPr>
                      <a:r>
                        <a:rPr lang="en-US" sz="2400"/>
                        <a:t>3</a:t>
                      </a:r>
                      <a:endParaRPr sz="2400"/>
                    </a:p>
                  </a:txBody>
                  <a:tcPr marL="91450" marR="91450" marT="45725" marB="45725" anchor="ctr"/>
                </a:tc>
                <a:extLst>
                  <a:ext uri="{0D108BD9-81ED-4DB2-BD59-A6C34878D82A}">
                    <a16:rowId xmlns:a16="http://schemas.microsoft.com/office/drawing/2014/main" val="10004"/>
                  </a:ext>
                </a:extLst>
              </a:tr>
              <a:tr h="651650">
                <a:tc>
                  <a:txBody>
                    <a:bodyPr/>
                    <a:lstStyle/>
                    <a:p>
                      <a:pPr marL="0" marR="0" lvl="0" indent="0" algn="l" rtl="0">
                        <a:spcBef>
                          <a:spcPts val="0"/>
                        </a:spcBef>
                        <a:spcAft>
                          <a:spcPts val="0"/>
                        </a:spcAft>
                        <a:buNone/>
                      </a:pPr>
                      <a:r>
                        <a:rPr lang="en-US" sz="2400"/>
                        <a:t>0</a:t>
                      </a:r>
                      <a:endParaRPr sz="2400"/>
                    </a:p>
                  </a:txBody>
                  <a:tcPr marL="91450" marR="91450" marT="45725" marB="45725" anchor="ctr"/>
                </a:tc>
                <a:tc>
                  <a:txBody>
                    <a:bodyPr/>
                    <a:lstStyle/>
                    <a:p>
                      <a:pPr marL="0" marR="0" lvl="0" indent="0" algn="l" rtl="0">
                        <a:spcBef>
                          <a:spcPts val="0"/>
                        </a:spcBef>
                        <a:spcAft>
                          <a:spcPts val="0"/>
                        </a:spcAft>
                        <a:buNone/>
                      </a:pPr>
                      <a:r>
                        <a:rPr lang="en-US" sz="2400"/>
                        <a:t>1</a:t>
                      </a:r>
                      <a:endParaRPr sz="2400"/>
                    </a:p>
                  </a:txBody>
                  <a:tcPr marL="91450" marR="91450" marT="45725" marB="45725" anchor="ctr"/>
                </a:tc>
                <a:tc>
                  <a:txBody>
                    <a:bodyPr/>
                    <a:lstStyle/>
                    <a:p>
                      <a:pPr marL="0" marR="0" lvl="0" indent="0" algn="l" rtl="0">
                        <a:spcBef>
                          <a:spcPts val="0"/>
                        </a:spcBef>
                        <a:spcAft>
                          <a:spcPts val="0"/>
                        </a:spcAft>
                        <a:buNone/>
                      </a:pPr>
                      <a:r>
                        <a:rPr lang="en-US" sz="2400"/>
                        <a:t>4</a:t>
                      </a:r>
                      <a:endParaRPr sz="2400"/>
                    </a:p>
                  </a:txBody>
                  <a:tcPr marL="91450" marR="91450" marT="45725" marB="45725" anchor="ctr"/>
                </a:tc>
                <a:extLst>
                  <a:ext uri="{0D108BD9-81ED-4DB2-BD59-A6C34878D82A}">
                    <a16:rowId xmlns:a16="http://schemas.microsoft.com/office/drawing/2014/main" val="10005"/>
                  </a:ext>
                </a:extLst>
              </a:tr>
              <a:tr h="651650">
                <a:tc>
                  <a:txBody>
                    <a:bodyPr/>
                    <a:lstStyle/>
                    <a:p>
                      <a:pPr marL="0" marR="0" lvl="0" indent="0" algn="l" rtl="0">
                        <a:spcBef>
                          <a:spcPts val="0"/>
                        </a:spcBef>
                        <a:spcAft>
                          <a:spcPts val="0"/>
                        </a:spcAft>
                        <a:buNone/>
                      </a:pPr>
                      <a:r>
                        <a:rPr lang="en-US" sz="2400"/>
                        <a:t>1</a:t>
                      </a:r>
                      <a:endParaRPr sz="2400"/>
                    </a:p>
                  </a:txBody>
                  <a:tcPr marL="91450" marR="91450" marT="45725" marB="45725" anchor="ctr"/>
                </a:tc>
                <a:tc>
                  <a:txBody>
                    <a:bodyPr/>
                    <a:lstStyle/>
                    <a:p>
                      <a:pPr marL="0" marR="0" lvl="0" indent="0" algn="l" rtl="0">
                        <a:spcBef>
                          <a:spcPts val="0"/>
                        </a:spcBef>
                        <a:spcAft>
                          <a:spcPts val="0"/>
                        </a:spcAft>
                        <a:buNone/>
                      </a:pPr>
                      <a:r>
                        <a:rPr lang="en-US" sz="2400"/>
                        <a:t>1</a:t>
                      </a:r>
                      <a:endParaRPr sz="2400"/>
                    </a:p>
                  </a:txBody>
                  <a:tcPr marL="91450" marR="91450" marT="45725" marB="45725" anchor="ctr"/>
                </a:tc>
                <a:tc>
                  <a:txBody>
                    <a:bodyPr/>
                    <a:lstStyle/>
                    <a:p>
                      <a:pPr marL="0" marR="0" lvl="0" indent="0" algn="l" rtl="0">
                        <a:spcBef>
                          <a:spcPts val="0"/>
                        </a:spcBef>
                        <a:spcAft>
                          <a:spcPts val="0"/>
                        </a:spcAft>
                        <a:buNone/>
                      </a:pPr>
                      <a:r>
                        <a:rPr lang="en-US" sz="2400"/>
                        <a:t>5</a:t>
                      </a:r>
                      <a:endParaRPr sz="2400"/>
                    </a:p>
                  </a:txBody>
                  <a:tcPr marL="91450" marR="91450" marT="45725" marB="45725" anchor="ctr"/>
                </a:tc>
                <a:extLst>
                  <a:ext uri="{0D108BD9-81ED-4DB2-BD59-A6C34878D82A}">
                    <a16:rowId xmlns:a16="http://schemas.microsoft.com/office/drawing/2014/main" val="10006"/>
                  </a:ext>
                </a:extLst>
              </a:tr>
              <a:tr h="651650">
                <a:tc>
                  <a:txBody>
                    <a:bodyPr/>
                    <a:lstStyle/>
                    <a:p>
                      <a:pPr marL="0" marR="0" lvl="0" indent="0" algn="l" rtl="0">
                        <a:spcBef>
                          <a:spcPts val="0"/>
                        </a:spcBef>
                        <a:spcAft>
                          <a:spcPts val="0"/>
                        </a:spcAft>
                        <a:buNone/>
                      </a:pPr>
                      <a:r>
                        <a:rPr lang="en-US" sz="2400"/>
                        <a:t>2</a:t>
                      </a:r>
                      <a:endParaRPr sz="2400"/>
                    </a:p>
                  </a:txBody>
                  <a:tcPr marL="91450" marR="91450" marT="45725" marB="45725" anchor="ctr"/>
                </a:tc>
                <a:tc>
                  <a:txBody>
                    <a:bodyPr/>
                    <a:lstStyle/>
                    <a:p>
                      <a:pPr marL="0" marR="0" lvl="0" indent="0" algn="l" rtl="0">
                        <a:spcBef>
                          <a:spcPts val="0"/>
                        </a:spcBef>
                        <a:spcAft>
                          <a:spcPts val="0"/>
                        </a:spcAft>
                        <a:buNone/>
                      </a:pPr>
                      <a:r>
                        <a:rPr lang="en-US" sz="2400"/>
                        <a:t>1</a:t>
                      </a:r>
                      <a:endParaRPr sz="2400"/>
                    </a:p>
                  </a:txBody>
                  <a:tcPr marL="91450" marR="91450" marT="45725" marB="45725" anchor="ctr"/>
                </a:tc>
                <a:tc>
                  <a:txBody>
                    <a:bodyPr/>
                    <a:lstStyle/>
                    <a:p>
                      <a:pPr marL="0" marR="0" lvl="0" indent="0" algn="l" rtl="0">
                        <a:spcBef>
                          <a:spcPts val="0"/>
                        </a:spcBef>
                        <a:spcAft>
                          <a:spcPts val="0"/>
                        </a:spcAft>
                        <a:buNone/>
                      </a:pPr>
                      <a:r>
                        <a:rPr lang="en-US" sz="2400"/>
                        <a:t>6</a:t>
                      </a:r>
                      <a:endParaRPr sz="2400"/>
                    </a:p>
                  </a:txBody>
                  <a:tcPr marL="91450" marR="91450" marT="45725" marB="45725" anchor="ctr"/>
                </a:tc>
                <a:extLst>
                  <a:ext uri="{0D108BD9-81ED-4DB2-BD59-A6C34878D82A}">
                    <a16:rowId xmlns:a16="http://schemas.microsoft.com/office/drawing/2014/main" val="10007"/>
                  </a:ext>
                </a:extLst>
              </a:tr>
              <a:tr h="651650">
                <a:tc>
                  <a:txBody>
                    <a:bodyPr/>
                    <a:lstStyle/>
                    <a:p>
                      <a:pPr marL="0" marR="0" lvl="0" indent="0" algn="l" rtl="0">
                        <a:spcBef>
                          <a:spcPts val="0"/>
                        </a:spcBef>
                        <a:spcAft>
                          <a:spcPts val="0"/>
                        </a:spcAft>
                        <a:buNone/>
                      </a:pPr>
                      <a:r>
                        <a:rPr lang="en-US" sz="2400"/>
                        <a:t>3</a:t>
                      </a:r>
                      <a:endParaRPr sz="2400"/>
                    </a:p>
                  </a:txBody>
                  <a:tcPr marL="91450" marR="91450" marT="45725" marB="45725" anchor="ctr"/>
                </a:tc>
                <a:tc>
                  <a:txBody>
                    <a:bodyPr/>
                    <a:lstStyle/>
                    <a:p>
                      <a:pPr marL="0" marR="0" lvl="0" indent="0" algn="l" rtl="0">
                        <a:spcBef>
                          <a:spcPts val="0"/>
                        </a:spcBef>
                        <a:spcAft>
                          <a:spcPts val="0"/>
                        </a:spcAft>
                        <a:buNone/>
                      </a:pPr>
                      <a:r>
                        <a:rPr lang="en-US" sz="2400"/>
                        <a:t>1</a:t>
                      </a:r>
                      <a:endParaRPr sz="2400"/>
                    </a:p>
                  </a:txBody>
                  <a:tcPr marL="91450" marR="91450" marT="45725" marB="45725" anchor="ctr"/>
                </a:tc>
                <a:tc>
                  <a:txBody>
                    <a:bodyPr/>
                    <a:lstStyle/>
                    <a:p>
                      <a:pPr marL="0" marR="0" lvl="0" indent="0" algn="l" rtl="0">
                        <a:spcBef>
                          <a:spcPts val="0"/>
                        </a:spcBef>
                        <a:spcAft>
                          <a:spcPts val="0"/>
                        </a:spcAft>
                        <a:buNone/>
                      </a:pPr>
                      <a:r>
                        <a:rPr lang="en-US" sz="2400"/>
                        <a:t>7</a:t>
                      </a:r>
                      <a:endParaRPr sz="2400"/>
                    </a:p>
                  </a:txBody>
                  <a:tcPr marL="91450" marR="91450" marT="45725" marB="45725" anchor="ctr"/>
                </a:tc>
                <a:extLst>
                  <a:ext uri="{0D108BD9-81ED-4DB2-BD59-A6C34878D82A}">
                    <a16:rowId xmlns:a16="http://schemas.microsoft.com/office/drawing/2014/main" val="10008"/>
                  </a:ext>
                </a:extLst>
              </a:tr>
              <a:tr h="651650">
                <a:tc>
                  <a:txBody>
                    <a:bodyPr/>
                    <a:lstStyle/>
                    <a:p>
                      <a:pPr marL="0" marR="0" lvl="0" indent="0" algn="l" rtl="0">
                        <a:spcBef>
                          <a:spcPts val="0"/>
                        </a:spcBef>
                        <a:spcAft>
                          <a:spcPts val="0"/>
                        </a:spcAft>
                        <a:buNone/>
                      </a:pPr>
                      <a:r>
                        <a:rPr lang="en-US" sz="2400"/>
                        <a:t>2</a:t>
                      </a:r>
                      <a:endParaRPr sz="2400"/>
                    </a:p>
                  </a:txBody>
                  <a:tcPr marL="91450" marR="91450" marT="45725" marB="45725" anchor="ctr"/>
                </a:tc>
                <a:tc>
                  <a:txBody>
                    <a:bodyPr/>
                    <a:lstStyle/>
                    <a:p>
                      <a:pPr marL="0" marR="0" lvl="0" indent="0" algn="l" rtl="0">
                        <a:spcBef>
                          <a:spcPts val="0"/>
                        </a:spcBef>
                        <a:spcAft>
                          <a:spcPts val="0"/>
                        </a:spcAft>
                        <a:buNone/>
                      </a:pPr>
                      <a:r>
                        <a:rPr lang="en-US" sz="2400"/>
                        <a:t>3</a:t>
                      </a:r>
                      <a:endParaRPr sz="2400"/>
                    </a:p>
                  </a:txBody>
                  <a:tcPr marL="91450" marR="91450" marT="45725" marB="45725" anchor="ctr"/>
                </a:tc>
                <a:tc>
                  <a:txBody>
                    <a:bodyPr/>
                    <a:lstStyle/>
                    <a:p>
                      <a:pPr marL="0" marR="0" lvl="0" indent="0" algn="l" rtl="0">
                        <a:spcBef>
                          <a:spcPts val="0"/>
                        </a:spcBef>
                        <a:spcAft>
                          <a:spcPts val="0"/>
                        </a:spcAft>
                        <a:buNone/>
                      </a:pPr>
                      <a:r>
                        <a:rPr lang="en-US" sz="2400"/>
                        <a:t>14</a:t>
                      </a:r>
                      <a:endParaRPr sz="2400"/>
                    </a:p>
                  </a:txBody>
                  <a:tcPr marL="91450" marR="91450" marT="45725" marB="45725" anchor="ctr"/>
                </a:tc>
                <a:extLst>
                  <a:ext uri="{0D108BD9-81ED-4DB2-BD59-A6C34878D82A}">
                    <a16:rowId xmlns:a16="http://schemas.microsoft.com/office/drawing/2014/main" val="10009"/>
                  </a:ext>
                </a:extLst>
              </a:tr>
              <a:tr h="651650">
                <a:tc>
                  <a:txBody>
                    <a:bodyPr/>
                    <a:lstStyle/>
                    <a:p>
                      <a:pPr marL="0" marR="0" lvl="0" indent="0" algn="l" rtl="0">
                        <a:spcBef>
                          <a:spcPts val="0"/>
                        </a:spcBef>
                        <a:spcAft>
                          <a:spcPts val="0"/>
                        </a:spcAft>
                        <a:buNone/>
                      </a:pPr>
                      <a:r>
                        <a:rPr lang="en-US" sz="2400"/>
                        <a:t>1</a:t>
                      </a:r>
                      <a:endParaRPr sz="2400"/>
                    </a:p>
                  </a:txBody>
                  <a:tcPr marL="91450" marR="91450" marT="45725" marB="45725" anchor="ctr"/>
                </a:tc>
                <a:tc>
                  <a:txBody>
                    <a:bodyPr/>
                    <a:lstStyle/>
                    <a:p>
                      <a:pPr marL="0" marR="0" lvl="0" indent="0" algn="l" rtl="0">
                        <a:spcBef>
                          <a:spcPts val="0"/>
                        </a:spcBef>
                        <a:spcAft>
                          <a:spcPts val="0"/>
                        </a:spcAft>
                        <a:buNone/>
                      </a:pPr>
                      <a:r>
                        <a:rPr lang="en-US" sz="2400"/>
                        <a:t>2</a:t>
                      </a:r>
                      <a:endParaRPr sz="2400"/>
                    </a:p>
                  </a:txBody>
                  <a:tcPr marL="91450" marR="91450" marT="45725" marB="45725" anchor="ctr"/>
                </a:tc>
                <a:tc>
                  <a:txBody>
                    <a:bodyPr/>
                    <a:lstStyle/>
                    <a:p>
                      <a:pPr marL="0" marR="0" lvl="0" indent="0" algn="l" rtl="0">
                        <a:spcBef>
                          <a:spcPts val="0"/>
                        </a:spcBef>
                        <a:spcAft>
                          <a:spcPts val="0"/>
                        </a:spcAft>
                        <a:buNone/>
                      </a:pPr>
                      <a:r>
                        <a:rPr lang="en-US" sz="2400"/>
                        <a:t>9</a:t>
                      </a:r>
                      <a:endParaRPr sz="2400"/>
                    </a:p>
                  </a:txBody>
                  <a:tcPr marL="91450" marR="91450" marT="45725" marB="45725"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d2dd51f1b7_0_151"/>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None/>
            </a:pPr>
            <a:r>
              <a:rPr lang="en-US" sz="4400" dirty="0" smtClean="0"/>
              <a:t>CHECKBLOCK(</a:t>
            </a:r>
            <a:r>
              <a:rPr lang="tr-TR" sz="4400" dirty="0" smtClean="0"/>
              <a:t>1</a:t>
            </a:r>
            <a:r>
              <a:rPr lang="en-US" sz="4400" dirty="0" smtClean="0"/>
              <a:t>/5</a:t>
            </a:r>
            <a:r>
              <a:rPr lang="en-US" sz="4400" dirty="0"/>
              <a:t>)</a:t>
            </a:r>
            <a:endParaRPr sz="4400" dirty="0"/>
          </a:p>
        </p:txBody>
      </p:sp>
      <p:sp>
        <p:nvSpPr>
          <p:cNvPr id="421" name="Google Shape;421;gd2dd51f1b7_0_151"/>
          <p:cNvSpPr txBox="1">
            <a:spLocks noGrp="1"/>
          </p:cNvSpPr>
          <p:nvPr>
            <p:ph type="body" idx="2"/>
          </p:nvPr>
        </p:nvSpPr>
        <p:spPr>
          <a:xfrm>
            <a:off x="10600939" y="225334"/>
            <a:ext cx="13451100" cy="4330200"/>
          </a:xfrm>
          <a:prstGeom prst="rect">
            <a:avLst/>
          </a:prstGeom>
          <a:noFill/>
          <a:ln>
            <a:noFill/>
          </a:ln>
        </p:spPr>
        <p:txBody>
          <a:bodyPr spcFirstLastPara="1" wrap="square" lIns="91425" tIns="45700" rIns="91425" bIns="45700" anchor="t" anchorCtr="0">
            <a:normAutofit/>
          </a:bodyPr>
          <a:lstStyle/>
          <a:p>
            <a:pPr marL="457200" lvl="0" indent="-390525" algn="l" rtl="0">
              <a:lnSpc>
                <a:spcPct val="100000"/>
              </a:lnSpc>
              <a:spcBef>
                <a:spcPts val="0"/>
              </a:spcBef>
              <a:spcAft>
                <a:spcPts val="0"/>
              </a:spcAft>
              <a:buClr>
                <a:schemeClr val="dk1"/>
              </a:buClr>
              <a:buSzPct val="100000"/>
              <a:buFont typeface="Helvetica Neue"/>
              <a:buChar char="-"/>
            </a:pPr>
            <a:r>
              <a:rPr lang="en-US" sz="2800"/>
              <a:t>Add function: </a:t>
            </a:r>
            <a:r>
              <a:rPr lang="en-US" sz="2800" b="1"/>
              <a:t>CheckBlock(Col,Row,Type)</a:t>
            </a:r>
            <a:endParaRPr sz="2800"/>
          </a:p>
          <a:p>
            <a:pPr marL="457200" lvl="0" indent="-390525" algn="l" rtl="0">
              <a:lnSpc>
                <a:spcPct val="100000"/>
              </a:lnSpc>
              <a:spcBef>
                <a:spcPts val="2000"/>
              </a:spcBef>
              <a:spcAft>
                <a:spcPts val="0"/>
              </a:spcAft>
              <a:buClr>
                <a:schemeClr val="dk1"/>
              </a:buClr>
              <a:buSzPct val="100000"/>
              <a:buFont typeface="Helvetica Neue"/>
              <a:buChar char="-"/>
            </a:pPr>
            <a:r>
              <a:rPr lang="en-US" sz="2800"/>
              <a:t>Add local variable </a:t>
            </a:r>
            <a:r>
              <a:rPr lang="en-US" sz="2800" b="1"/>
              <a:t>Array Index.</a:t>
            </a:r>
            <a:endParaRPr sz="2800"/>
          </a:p>
          <a:p>
            <a:pPr marL="457200" lvl="0" indent="-390525" algn="l" rtl="0">
              <a:lnSpc>
                <a:spcPct val="100000"/>
              </a:lnSpc>
              <a:spcBef>
                <a:spcPts val="2000"/>
              </a:spcBef>
              <a:spcAft>
                <a:spcPts val="0"/>
              </a:spcAft>
              <a:buClr>
                <a:schemeClr val="dk1"/>
              </a:buClr>
              <a:buSzPct val="100000"/>
              <a:buFont typeface="Helvetica Neue"/>
              <a:buChar char="-"/>
            </a:pPr>
            <a:r>
              <a:rPr lang="en-US" sz="2800"/>
              <a:t>Compute arrayIndex which directly shows the index of [Col,Row] pair.</a:t>
            </a:r>
            <a:endParaRPr/>
          </a:p>
          <a:p>
            <a:pPr marL="457200" lvl="0" indent="-390525" algn="l" rtl="0">
              <a:lnSpc>
                <a:spcPct val="100000"/>
              </a:lnSpc>
              <a:spcBef>
                <a:spcPts val="2000"/>
              </a:spcBef>
              <a:spcAft>
                <a:spcPts val="0"/>
              </a:spcAft>
              <a:buClr>
                <a:schemeClr val="dk1"/>
              </a:buClr>
              <a:buSzPct val="100000"/>
              <a:buFont typeface="Helvetica Neue"/>
              <a:buChar char="-"/>
            </a:pPr>
            <a:r>
              <a:rPr lang="en-US" sz="2800"/>
              <a:t>Type parameter is the blocktype of the block. For negative values the type check is ignored. (First time only)</a:t>
            </a:r>
            <a:endParaRPr/>
          </a:p>
          <a:p>
            <a:pPr marL="457200" lvl="0" indent="-390525" algn="l" rtl="0">
              <a:lnSpc>
                <a:spcPct val="100000"/>
              </a:lnSpc>
              <a:spcBef>
                <a:spcPts val="2000"/>
              </a:spcBef>
              <a:spcAft>
                <a:spcPts val="0"/>
              </a:spcAft>
              <a:buClr>
                <a:schemeClr val="dk1"/>
              </a:buClr>
              <a:buSzPct val="100000"/>
              <a:buFont typeface="Helvetica Neue"/>
              <a:buChar char="-"/>
            </a:pPr>
            <a:r>
              <a:rPr lang="en-US" sz="2800"/>
              <a:t>You get access input parameter of a function by using a getter which can be accessed from the blueprints context menu.</a:t>
            </a:r>
            <a:endParaRPr/>
          </a:p>
          <a:p>
            <a:pPr marL="0" lvl="0" indent="0" algn="l" rtl="0">
              <a:lnSpc>
                <a:spcPct val="100000"/>
              </a:lnSpc>
              <a:spcBef>
                <a:spcPts val="2000"/>
              </a:spcBef>
              <a:spcAft>
                <a:spcPts val="0"/>
              </a:spcAft>
              <a:buClr>
                <a:schemeClr val="dk1"/>
              </a:buClr>
              <a:buSzPct val="100000"/>
              <a:buNone/>
            </a:pPr>
            <a:endParaRPr sz="2800"/>
          </a:p>
          <a:p>
            <a:pPr marL="0" lvl="0" indent="0" algn="l" rtl="0">
              <a:lnSpc>
                <a:spcPct val="100000"/>
              </a:lnSpc>
              <a:spcBef>
                <a:spcPts val="2000"/>
              </a:spcBef>
              <a:spcAft>
                <a:spcPts val="0"/>
              </a:spcAft>
              <a:buClr>
                <a:schemeClr val="dk1"/>
              </a:buClr>
              <a:buSzPct val="100000"/>
              <a:buNone/>
            </a:pPr>
            <a:endParaRPr sz="2800"/>
          </a:p>
          <a:p>
            <a:pPr marL="0" lvl="0" indent="0" algn="l" rtl="0">
              <a:lnSpc>
                <a:spcPct val="100000"/>
              </a:lnSpc>
              <a:spcBef>
                <a:spcPts val="2000"/>
              </a:spcBef>
              <a:spcAft>
                <a:spcPts val="0"/>
              </a:spcAft>
              <a:buClr>
                <a:schemeClr val="dk1"/>
              </a:buClr>
              <a:buSzPct val="100000"/>
              <a:buNone/>
            </a:pPr>
            <a:endParaRPr sz="2800"/>
          </a:p>
          <a:p>
            <a:pPr marL="0" lvl="0" indent="0" algn="l" rtl="0">
              <a:lnSpc>
                <a:spcPct val="100000"/>
              </a:lnSpc>
              <a:spcBef>
                <a:spcPts val="2000"/>
              </a:spcBef>
              <a:spcAft>
                <a:spcPts val="0"/>
              </a:spcAft>
              <a:buClr>
                <a:schemeClr val="dk1"/>
              </a:buClr>
              <a:buSzPct val="100000"/>
              <a:buNone/>
            </a:pPr>
            <a:endParaRPr sz="2800"/>
          </a:p>
        </p:txBody>
      </p:sp>
      <p:pic>
        <p:nvPicPr>
          <p:cNvPr id="422" name="Google Shape;422;gd2dd51f1b7_0_151"/>
          <p:cNvPicPr preferRelativeResize="0"/>
          <p:nvPr/>
        </p:nvPicPr>
        <p:blipFill rotWithShape="1">
          <a:blip r:embed="rId3">
            <a:alphaModFix/>
          </a:blip>
          <a:srcRect r="17184" b="16673"/>
          <a:stretch/>
        </p:blipFill>
        <p:spPr>
          <a:xfrm>
            <a:off x="4529958" y="4815051"/>
            <a:ext cx="15145406" cy="8317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d2dd51f1b7_0_138"/>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None/>
            </a:pPr>
            <a:r>
              <a:rPr lang="en-US" sz="4400" dirty="0"/>
              <a:t>CHECK ROWS </a:t>
            </a:r>
            <a:r>
              <a:rPr lang="en-US" sz="4400" dirty="0" smtClean="0"/>
              <a:t>(</a:t>
            </a:r>
            <a:r>
              <a:rPr lang="tr-TR" sz="4400" dirty="0" smtClean="0"/>
              <a:t>2</a:t>
            </a:r>
            <a:r>
              <a:rPr lang="en-US" sz="4400" dirty="0" smtClean="0"/>
              <a:t>/5</a:t>
            </a:r>
            <a:r>
              <a:rPr lang="en-US" sz="4400" dirty="0"/>
              <a:t>)</a:t>
            </a:r>
            <a:endParaRPr sz="4400" dirty="0"/>
          </a:p>
        </p:txBody>
      </p:sp>
      <p:sp>
        <p:nvSpPr>
          <p:cNvPr id="406" name="Google Shape;406;gd2dd51f1b7_0_138"/>
          <p:cNvSpPr txBox="1">
            <a:spLocks noGrp="1"/>
          </p:cNvSpPr>
          <p:nvPr>
            <p:ph type="body" idx="2"/>
          </p:nvPr>
        </p:nvSpPr>
        <p:spPr>
          <a:xfrm>
            <a:off x="2812211" y="4846320"/>
            <a:ext cx="70674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ct val="100000"/>
              <a:buNone/>
            </a:pPr>
            <a:r>
              <a:rPr lang="en-US" sz="2800"/>
              <a:t>We will start checking each row for a solution. So the order will be like:</a:t>
            </a:r>
            <a:endParaRPr/>
          </a:p>
          <a:p>
            <a:pPr marL="0" lvl="0" indent="0" algn="l" rtl="0">
              <a:lnSpc>
                <a:spcPct val="100000"/>
              </a:lnSpc>
              <a:spcBef>
                <a:spcPts val="2000"/>
              </a:spcBef>
              <a:spcAft>
                <a:spcPts val="0"/>
              </a:spcAft>
              <a:buClr>
                <a:schemeClr val="dk1"/>
              </a:buClr>
              <a:buSzPct val="100000"/>
              <a:buNone/>
            </a:pPr>
            <a:r>
              <a:rPr lang="en-US" sz="2800"/>
              <a:t>For Row 0:</a:t>
            </a:r>
            <a:endParaRPr/>
          </a:p>
          <a:p>
            <a:pPr marL="514350" lvl="0" indent="-474344" algn="l" rtl="0">
              <a:lnSpc>
                <a:spcPct val="100000"/>
              </a:lnSpc>
              <a:spcBef>
                <a:spcPts val="2000"/>
              </a:spcBef>
              <a:spcAft>
                <a:spcPts val="0"/>
              </a:spcAft>
              <a:buClr>
                <a:schemeClr val="dk1"/>
              </a:buClr>
              <a:buSzPct val="100000"/>
              <a:buFont typeface="Helvetica Neue"/>
              <a:buAutoNum type="arabicPeriod"/>
            </a:pPr>
            <a:r>
              <a:rPr lang="en-US" sz="2800"/>
              <a:t>Cols (0,1,2)</a:t>
            </a:r>
            <a:endParaRPr/>
          </a:p>
          <a:p>
            <a:pPr marL="514350" lvl="0" indent="-474344" algn="l" rtl="0">
              <a:lnSpc>
                <a:spcPct val="100000"/>
              </a:lnSpc>
              <a:spcBef>
                <a:spcPts val="2000"/>
              </a:spcBef>
              <a:spcAft>
                <a:spcPts val="0"/>
              </a:spcAft>
              <a:buClr>
                <a:schemeClr val="dk1"/>
              </a:buClr>
              <a:buSzPct val="100000"/>
              <a:buFont typeface="Helvetica Neue"/>
              <a:buAutoNum type="arabicPeriod"/>
            </a:pPr>
            <a:r>
              <a:rPr lang="en-US" sz="2800"/>
              <a:t>Cols (1,2,3)</a:t>
            </a:r>
            <a:endParaRPr/>
          </a:p>
          <a:p>
            <a:pPr marL="0" lvl="0" indent="0" algn="l" rtl="0">
              <a:lnSpc>
                <a:spcPct val="100000"/>
              </a:lnSpc>
              <a:spcBef>
                <a:spcPts val="2000"/>
              </a:spcBef>
              <a:spcAft>
                <a:spcPts val="0"/>
              </a:spcAft>
              <a:buClr>
                <a:schemeClr val="dk1"/>
              </a:buClr>
              <a:buSzPct val="100000"/>
              <a:buNone/>
            </a:pPr>
            <a:r>
              <a:rPr lang="en-US" sz="2800"/>
              <a:t>For Row 1:</a:t>
            </a:r>
            <a:endParaRPr/>
          </a:p>
          <a:p>
            <a:pPr marL="514350" lvl="0" indent="-474344" algn="l" rtl="0">
              <a:lnSpc>
                <a:spcPct val="100000"/>
              </a:lnSpc>
              <a:spcBef>
                <a:spcPts val="2000"/>
              </a:spcBef>
              <a:spcAft>
                <a:spcPts val="0"/>
              </a:spcAft>
              <a:buClr>
                <a:schemeClr val="dk1"/>
              </a:buClr>
              <a:buSzPct val="100000"/>
              <a:buAutoNum type="arabicPeriod"/>
            </a:pPr>
            <a:r>
              <a:rPr lang="en-US" sz="2800"/>
              <a:t>Cols (0,1,2)</a:t>
            </a:r>
            <a:endParaRPr/>
          </a:p>
          <a:p>
            <a:pPr marL="514350" lvl="0" indent="-474344" algn="l" rtl="0">
              <a:lnSpc>
                <a:spcPct val="100000"/>
              </a:lnSpc>
              <a:spcBef>
                <a:spcPts val="2000"/>
              </a:spcBef>
              <a:spcAft>
                <a:spcPts val="0"/>
              </a:spcAft>
              <a:buClr>
                <a:schemeClr val="dk1"/>
              </a:buClr>
              <a:buSzPct val="100000"/>
              <a:buAutoNum type="arabicPeriod"/>
            </a:pPr>
            <a:r>
              <a:rPr lang="en-US" sz="2800"/>
              <a:t>Cols (1,2,3)</a:t>
            </a:r>
            <a:endParaRPr/>
          </a:p>
          <a:p>
            <a:pPr marL="0" lvl="0" indent="0" algn="l" rtl="0">
              <a:lnSpc>
                <a:spcPct val="100000"/>
              </a:lnSpc>
              <a:spcBef>
                <a:spcPts val="2000"/>
              </a:spcBef>
              <a:spcAft>
                <a:spcPts val="0"/>
              </a:spcAft>
              <a:buClr>
                <a:schemeClr val="dk1"/>
              </a:buClr>
              <a:buSzPct val="100000"/>
              <a:buNone/>
            </a:pPr>
            <a:r>
              <a:rPr lang="en-US" sz="2800"/>
              <a:t>… etc</a:t>
            </a:r>
            <a:endParaRPr sz="2800"/>
          </a:p>
          <a:p>
            <a:pPr marL="0" lvl="0" indent="0" algn="l" rtl="0">
              <a:lnSpc>
                <a:spcPct val="100000"/>
              </a:lnSpc>
              <a:spcBef>
                <a:spcPts val="2000"/>
              </a:spcBef>
              <a:spcAft>
                <a:spcPts val="0"/>
              </a:spcAft>
              <a:buClr>
                <a:schemeClr val="dk1"/>
              </a:buClr>
              <a:buSzPct val="100000"/>
              <a:buNone/>
            </a:pPr>
            <a:r>
              <a:rPr lang="en-US" sz="2800"/>
              <a:t>Rows will be increasing from 0 to 3. </a:t>
            </a:r>
            <a:endParaRPr/>
          </a:p>
          <a:p>
            <a:pPr marL="0" lvl="0" indent="0" algn="l" rtl="0">
              <a:lnSpc>
                <a:spcPct val="100000"/>
              </a:lnSpc>
              <a:spcBef>
                <a:spcPts val="2000"/>
              </a:spcBef>
              <a:spcAft>
                <a:spcPts val="0"/>
              </a:spcAft>
              <a:buClr>
                <a:schemeClr val="dk1"/>
              </a:buClr>
              <a:buSzPct val="100000"/>
              <a:buNone/>
            </a:pPr>
            <a:r>
              <a:rPr lang="en-US" sz="2800"/>
              <a:t>(= from 0 to Size-1)</a:t>
            </a:r>
            <a:endParaRPr/>
          </a:p>
          <a:p>
            <a:pPr marL="0" lvl="0" indent="0" algn="l" rtl="0">
              <a:lnSpc>
                <a:spcPct val="100000"/>
              </a:lnSpc>
              <a:spcBef>
                <a:spcPts val="2000"/>
              </a:spcBef>
              <a:spcAft>
                <a:spcPts val="0"/>
              </a:spcAft>
              <a:buClr>
                <a:schemeClr val="dk1"/>
              </a:buClr>
              <a:buSzPct val="100000"/>
              <a:buNone/>
            </a:pPr>
            <a:r>
              <a:rPr lang="en-US" sz="2800"/>
              <a:t>For every row, cols will be check from 0 to 1. (= from 0 to Size-3)</a:t>
            </a:r>
            <a:endParaRPr/>
          </a:p>
          <a:p>
            <a:pPr marL="0" lvl="0" indent="0" algn="l" rtl="0">
              <a:lnSpc>
                <a:spcPct val="100000"/>
              </a:lnSpc>
              <a:spcBef>
                <a:spcPts val="2000"/>
              </a:spcBef>
              <a:spcAft>
                <a:spcPts val="0"/>
              </a:spcAft>
              <a:buClr>
                <a:schemeClr val="dk1"/>
              </a:buClr>
              <a:buSzPct val="100000"/>
              <a:buNone/>
            </a:pPr>
            <a:r>
              <a:rPr lang="en-US" sz="2800"/>
              <a:t>Size = 4!</a:t>
            </a:r>
            <a:endParaRPr/>
          </a:p>
          <a:p>
            <a:pPr marL="0" lvl="0" indent="0" algn="l" rtl="0">
              <a:lnSpc>
                <a:spcPct val="100000"/>
              </a:lnSpc>
              <a:spcBef>
                <a:spcPts val="2000"/>
              </a:spcBef>
              <a:spcAft>
                <a:spcPts val="0"/>
              </a:spcAft>
              <a:buClr>
                <a:schemeClr val="dk1"/>
              </a:buClr>
              <a:buSzPct val="100000"/>
              <a:buNone/>
            </a:pPr>
            <a:endParaRPr sz="2800"/>
          </a:p>
          <a:p>
            <a:pPr marL="0" lvl="0" indent="0" algn="l" rtl="0">
              <a:lnSpc>
                <a:spcPct val="100000"/>
              </a:lnSpc>
              <a:spcBef>
                <a:spcPts val="2000"/>
              </a:spcBef>
              <a:spcAft>
                <a:spcPts val="0"/>
              </a:spcAft>
              <a:buClr>
                <a:schemeClr val="dk1"/>
              </a:buClr>
              <a:buSzPct val="100000"/>
              <a:buNone/>
            </a:pPr>
            <a:endParaRPr sz="2800"/>
          </a:p>
          <a:p>
            <a:pPr marL="0" lvl="0" indent="0" algn="l" rtl="0">
              <a:lnSpc>
                <a:spcPct val="100000"/>
              </a:lnSpc>
              <a:spcBef>
                <a:spcPts val="2000"/>
              </a:spcBef>
              <a:spcAft>
                <a:spcPts val="0"/>
              </a:spcAft>
              <a:buClr>
                <a:schemeClr val="dk1"/>
              </a:buClr>
              <a:buSzPct val="100000"/>
              <a:buNone/>
            </a:pPr>
            <a:endParaRPr sz="2800"/>
          </a:p>
          <a:p>
            <a:pPr marL="0" lvl="0" indent="0" algn="l" rtl="0">
              <a:lnSpc>
                <a:spcPct val="100000"/>
              </a:lnSpc>
              <a:spcBef>
                <a:spcPts val="2000"/>
              </a:spcBef>
              <a:spcAft>
                <a:spcPts val="0"/>
              </a:spcAft>
              <a:buClr>
                <a:schemeClr val="dk1"/>
              </a:buClr>
              <a:buSzPct val="100000"/>
              <a:buNone/>
            </a:pPr>
            <a:endParaRPr sz="2800"/>
          </a:p>
        </p:txBody>
      </p:sp>
      <p:pic>
        <p:nvPicPr>
          <p:cNvPr id="407" name="Google Shape;407;gd2dd51f1b7_0_138"/>
          <p:cNvPicPr preferRelativeResize="0"/>
          <p:nvPr/>
        </p:nvPicPr>
        <p:blipFill rotWithShape="1">
          <a:blip r:embed="rId3">
            <a:alphaModFix/>
          </a:blip>
          <a:srcRect l="28780" b="19575"/>
          <a:stretch/>
        </p:blipFill>
        <p:spPr>
          <a:xfrm>
            <a:off x="10617494" y="6399"/>
            <a:ext cx="13766506" cy="8485415"/>
          </a:xfrm>
          <a:prstGeom prst="rect">
            <a:avLst/>
          </a:prstGeom>
          <a:noFill/>
          <a:ln>
            <a:noFill/>
          </a:ln>
        </p:spPr>
      </p:pic>
      <p:sp>
        <p:nvSpPr>
          <p:cNvPr id="408" name="Google Shape;408;gd2dd51f1b7_0_138"/>
          <p:cNvSpPr txBox="1"/>
          <p:nvPr/>
        </p:nvSpPr>
        <p:spPr>
          <a:xfrm>
            <a:off x="10617494" y="8719457"/>
            <a:ext cx="10642200" cy="4572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Helvetica Neue"/>
                <a:ea typeface="Helvetica Neue"/>
                <a:cs typeface="Helvetica Neue"/>
                <a:sym typeface="Helvetica Neue"/>
              </a:rPr>
              <a:t>CheckRows() return an Integer array and a Boolean.</a:t>
            </a:r>
            <a:endParaRPr/>
          </a:p>
          <a:p>
            <a:pPr marL="0" marR="0" lvl="0" indent="0" algn="l" rtl="0">
              <a:lnSpc>
                <a:spcPct val="100000"/>
              </a:lnSpc>
              <a:spcBef>
                <a:spcPts val="2000"/>
              </a:spcBef>
              <a:spcAft>
                <a:spcPts val="0"/>
              </a:spcAft>
              <a:buClr>
                <a:schemeClr val="dk1"/>
              </a:buClr>
              <a:buSzPts val="2800"/>
              <a:buFont typeface="Arial"/>
              <a:buNone/>
            </a:pPr>
            <a:r>
              <a:rPr lang="en-US" sz="2800" b="1" i="0" u="none" strike="noStrike" cap="none">
                <a:solidFill>
                  <a:schemeClr val="dk1"/>
                </a:solidFill>
                <a:latin typeface="Helvetica Neue"/>
                <a:ea typeface="Helvetica Neue"/>
                <a:cs typeface="Helvetica Neue"/>
                <a:sym typeface="Helvetica Neue"/>
              </a:rPr>
              <a:t>Array</a:t>
            </a:r>
            <a:r>
              <a:rPr lang="en-US" sz="2800" b="0" i="0" u="none" strike="noStrike" cap="none">
                <a:solidFill>
                  <a:schemeClr val="dk1"/>
                </a:solidFill>
                <a:latin typeface="Helvetica Neue"/>
                <a:ea typeface="Helvetica Neue"/>
                <a:cs typeface="Helvetica Neue"/>
                <a:sym typeface="Helvetica Neue"/>
              </a:rPr>
              <a:t>: List of array indices containing the blocks to be destroyed.</a:t>
            </a:r>
            <a:endParaRPr/>
          </a:p>
          <a:p>
            <a:pPr marL="0" marR="0" lvl="0" indent="0" algn="l" rtl="0">
              <a:lnSpc>
                <a:spcPct val="100000"/>
              </a:lnSpc>
              <a:spcBef>
                <a:spcPts val="2000"/>
              </a:spcBef>
              <a:spcAft>
                <a:spcPts val="0"/>
              </a:spcAft>
              <a:buClr>
                <a:schemeClr val="dk1"/>
              </a:buClr>
              <a:buSzPts val="2800"/>
              <a:buFont typeface="Arial"/>
              <a:buNone/>
            </a:pPr>
            <a:r>
              <a:rPr lang="en-US" sz="2800" b="0" i="0" u="none" strike="noStrike" cap="none">
                <a:solidFill>
                  <a:schemeClr val="dk1"/>
                </a:solidFill>
                <a:latin typeface="Helvetica Neue"/>
                <a:ea typeface="Helvetica Neue"/>
                <a:cs typeface="Helvetica Neue"/>
                <a:sym typeface="Helvetica Neue"/>
              </a:rPr>
              <a:t>The integer values are direct indices to </a:t>
            </a:r>
            <a:r>
              <a:rPr lang="en-US" sz="2800" b="1" i="0" u="none" strike="noStrike" cap="none">
                <a:solidFill>
                  <a:schemeClr val="dk1"/>
                </a:solidFill>
                <a:latin typeface="Helvetica Neue"/>
                <a:ea typeface="Helvetica Neue"/>
                <a:cs typeface="Helvetica Neue"/>
                <a:sym typeface="Helvetica Neue"/>
              </a:rPr>
              <a:t>Blocks</a:t>
            </a:r>
            <a:r>
              <a:rPr lang="en-US" sz="2800" b="0" i="0" u="none" strike="noStrike" cap="none">
                <a:solidFill>
                  <a:schemeClr val="dk1"/>
                </a:solidFill>
                <a:latin typeface="Helvetica Neue"/>
                <a:ea typeface="Helvetica Neue"/>
                <a:cs typeface="Helvetica Neue"/>
                <a:sym typeface="Helvetica Neue"/>
              </a:rPr>
              <a:t> array.</a:t>
            </a:r>
            <a:endParaRPr/>
          </a:p>
          <a:p>
            <a:pPr marL="0" marR="0" lvl="0" indent="0" algn="l" rtl="0">
              <a:lnSpc>
                <a:spcPct val="100000"/>
              </a:lnSpc>
              <a:spcBef>
                <a:spcPts val="2000"/>
              </a:spcBef>
              <a:spcAft>
                <a:spcPts val="0"/>
              </a:spcAft>
              <a:buClr>
                <a:schemeClr val="dk1"/>
              </a:buClr>
              <a:buSzPts val="2800"/>
              <a:buFont typeface="Arial"/>
              <a:buNone/>
            </a:pPr>
            <a:r>
              <a:rPr lang="en-US" sz="2800" b="1" i="0" u="none" strike="noStrike" cap="none">
                <a:solidFill>
                  <a:schemeClr val="dk1"/>
                </a:solidFill>
                <a:latin typeface="Helvetica Neue"/>
                <a:ea typeface="Helvetica Neue"/>
                <a:cs typeface="Helvetica Neue"/>
                <a:sym typeface="Helvetica Neue"/>
              </a:rPr>
              <a:t>Found</a:t>
            </a:r>
            <a:r>
              <a:rPr lang="en-US" sz="2800" b="0" i="0" u="none" strike="noStrike" cap="none">
                <a:solidFill>
                  <a:schemeClr val="dk1"/>
                </a:solidFill>
                <a:latin typeface="Helvetica Neue"/>
                <a:ea typeface="Helvetica Neue"/>
                <a:cs typeface="Helvetica Neue"/>
                <a:sym typeface="Helvetica Neue"/>
              </a:rPr>
              <a:t>: Did we find a solution?</a:t>
            </a:r>
            <a:endParaRPr sz="28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d2dd51f1b7_0_145"/>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None/>
            </a:pPr>
            <a:r>
              <a:rPr lang="en-US" sz="4400" dirty="0"/>
              <a:t>CHECK ROWS </a:t>
            </a:r>
            <a:r>
              <a:rPr lang="en-US" sz="4400" dirty="0" smtClean="0"/>
              <a:t>(</a:t>
            </a:r>
            <a:r>
              <a:rPr lang="tr-TR" sz="4400" dirty="0" smtClean="0"/>
              <a:t>3</a:t>
            </a:r>
            <a:r>
              <a:rPr lang="en-US" sz="4400" dirty="0" smtClean="0"/>
              <a:t>/5</a:t>
            </a:r>
            <a:r>
              <a:rPr lang="en-US" sz="4400" dirty="0"/>
              <a:t>)</a:t>
            </a:r>
            <a:endParaRPr sz="4400" dirty="0"/>
          </a:p>
        </p:txBody>
      </p:sp>
      <p:sp>
        <p:nvSpPr>
          <p:cNvPr id="414" name="Google Shape;414;gd2dd51f1b7_0_145"/>
          <p:cNvSpPr txBox="1">
            <a:spLocks noGrp="1"/>
          </p:cNvSpPr>
          <p:nvPr>
            <p:ph type="body" idx="2"/>
          </p:nvPr>
        </p:nvSpPr>
        <p:spPr>
          <a:xfrm>
            <a:off x="2812211" y="4846320"/>
            <a:ext cx="7067400" cy="89961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Helvetica Neue"/>
              <a:buChar char="-"/>
            </a:pPr>
            <a:r>
              <a:rPr lang="en-US" sz="2800"/>
              <a:t>Add to Local Variables to CheckRows:</a:t>
            </a:r>
            <a:endParaRPr/>
          </a:p>
          <a:p>
            <a:pPr marL="1203325" lvl="1" indent="-457200" algn="l" rtl="0">
              <a:lnSpc>
                <a:spcPct val="100000"/>
              </a:lnSpc>
              <a:spcBef>
                <a:spcPts val="1000"/>
              </a:spcBef>
              <a:spcAft>
                <a:spcPts val="0"/>
              </a:spcAft>
              <a:buClr>
                <a:schemeClr val="dk1"/>
              </a:buClr>
              <a:buSzPts val="2800"/>
              <a:buFont typeface="Helvetica Neue"/>
              <a:buChar char="-"/>
            </a:pPr>
            <a:r>
              <a:rPr lang="en-US" sz="2800"/>
              <a:t>ActiveRow and ActiveCol</a:t>
            </a:r>
            <a:endParaRPr sz="2800"/>
          </a:p>
          <a:p>
            <a:pPr marL="457200" lvl="0" indent="-457200" algn="l" rtl="0">
              <a:lnSpc>
                <a:spcPct val="100000"/>
              </a:lnSpc>
              <a:spcBef>
                <a:spcPts val="2000"/>
              </a:spcBef>
              <a:spcAft>
                <a:spcPts val="0"/>
              </a:spcAft>
              <a:buClr>
                <a:schemeClr val="dk1"/>
              </a:buClr>
              <a:buSzPts val="2800"/>
              <a:buFont typeface="Helvetica Neue"/>
              <a:buChar char="-"/>
            </a:pPr>
            <a:r>
              <a:rPr lang="en-US" sz="2800"/>
              <a:t>Add the 2</a:t>
            </a:r>
            <a:r>
              <a:rPr lang="en-US" sz="2800" baseline="30000"/>
              <a:t>nd</a:t>
            </a:r>
            <a:r>
              <a:rPr lang="en-US" sz="2800"/>
              <a:t> inner loop for interating Coloumns from 0 to Size-3</a:t>
            </a:r>
            <a:endParaRPr/>
          </a:p>
          <a:p>
            <a:pPr marL="457200" lvl="0" indent="-457200" algn="l" rtl="0">
              <a:lnSpc>
                <a:spcPct val="100000"/>
              </a:lnSpc>
              <a:spcBef>
                <a:spcPts val="2000"/>
              </a:spcBef>
              <a:spcAft>
                <a:spcPts val="0"/>
              </a:spcAft>
              <a:buClr>
                <a:schemeClr val="dk1"/>
              </a:buClr>
              <a:buSzPts val="2800"/>
              <a:buFont typeface="Helvetica Neue"/>
              <a:buChar char="-"/>
            </a:pPr>
            <a:r>
              <a:rPr lang="en-US" sz="2800"/>
              <a:t>Add CheckBlock to check the contents of the blocks at the corresponding [Row,Col] pair.</a:t>
            </a:r>
            <a:endParaRPr/>
          </a:p>
          <a:p>
            <a:pPr marL="457200" lvl="0" indent="-457200" algn="l" rtl="0">
              <a:lnSpc>
                <a:spcPct val="100000"/>
              </a:lnSpc>
              <a:spcBef>
                <a:spcPts val="2000"/>
              </a:spcBef>
              <a:spcAft>
                <a:spcPts val="0"/>
              </a:spcAft>
              <a:buClr>
                <a:schemeClr val="dk1"/>
              </a:buClr>
              <a:buSzPts val="2800"/>
              <a:buFont typeface="Helvetica Neue"/>
              <a:buChar char="-"/>
            </a:pPr>
            <a:r>
              <a:rPr lang="en-US" sz="2800"/>
              <a:t>Set ActiveCol</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415" name="Google Shape;415;gd2dd51f1b7_0_145"/>
          <p:cNvPicPr preferRelativeResize="0"/>
          <p:nvPr/>
        </p:nvPicPr>
        <p:blipFill rotWithShape="1">
          <a:blip r:embed="rId3">
            <a:alphaModFix/>
          </a:blip>
          <a:srcRect t="13359" r="25953"/>
          <a:stretch/>
        </p:blipFill>
        <p:spPr>
          <a:xfrm>
            <a:off x="10842171" y="0"/>
            <a:ext cx="13541827" cy="8648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d2dd51f1b7_0_157"/>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None/>
            </a:pPr>
            <a:r>
              <a:rPr lang="en-US" sz="4400"/>
              <a:t>CHECK ROWS (4/5)</a:t>
            </a:r>
            <a:endParaRPr sz="4400"/>
          </a:p>
        </p:txBody>
      </p:sp>
      <p:sp>
        <p:nvSpPr>
          <p:cNvPr id="428" name="Google Shape;428;gd2dd51f1b7_0_157"/>
          <p:cNvSpPr txBox="1">
            <a:spLocks noGrp="1"/>
          </p:cNvSpPr>
          <p:nvPr>
            <p:ph type="body" idx="2"/>
          </p:nvPr>
        </p:nvSpPr>
        <p:spPr>
          <a:xfrm>
            <a:off x="10666254" y="0"/>
            <a:ext cx="13717800" cy="51273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Helvetica Neue"/>
              <a:buChar char="-"/>
            </a:pPr>
            <a:r>
              <a:rPr lang="en-US" sz="2800"/>
              <a:t>If the first [Row,Col] is not empty then get the blocktype and check for [Row,Col+1] and [Row,Col+2]</a:t>
            </a:r>
            <a:endParaRPr/>
          </a:p>
          <a:p>
            <a:pPr marL="457200" lvl="0" indent="-457200" algn="l" rtl="0">
              <a:lnSpc>
                <a:spcPct val="100000"/>
              </a:lnSpc>
              <a:spcBef>
                <a:spcPts val="2000"/>
              </a:spcBef>
              <a:spcAft>
                <a:spcPts val="0"/>
              </a:spcAft>
              <a:buClr>
                <a:schemeClr val="dk1"/>
              </a:buClr>
              <a:buSzPts val="2800"/>
              <a:buFont typeface="Helvetica Neue"/>
              <a:buChar char="-"/>
            </a:pPr>
            <a:r>
              <a:rPr lang="en-US" sz="2800"/>
              <a:t>Beware! First CheckBlock has an input Type values as -1 to skip the BlockType check in the node.</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429" name="Google Shape;429;gd2dd51f1b7_0_157"/>
          <p:cNvPicPr preferRelativeResize="0"/>
          <p:nvPr/>
        </p:nvPicPr>
        <p:blipFill rotWithShape="1">
          <a:blip r:embed="rId3">
            <a:alphaModFix/>
          </a:blip>
          <a:srcRect l="16278" t="10084" r="4701" b="19740"/>
          <a:stretch/>
        </p:blipFill>
        <p:spPr>
          <a:xfrm>
            <a:off x="6665785" y="5127171"/>
            <a:ext cx="17718216" cy="858882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d2dd51f1b7_0_163"/>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None/>
            </a:pPr>
            <a:r>
              <a:rPr lang="en-US" sz="4400"/>
              <a:t>CHECK ROWS (5/5)</a:t>
            </a:r>
            <a:endParaRPr sz="4400"/>
          </a:p>
        </p:txBody>
      </p:sp>
      <p:sp>
        <p:nvSpPr>
          <p:cNvPr id="435" name="Google Shape;435;gd2dd51f1b7_0_163"/>
          <p:cNvSpPr txBox="1">
            <a:spLocks noGrp="1"/>
          </p:cNvSpPr>
          <p:nvPr>
            <p:ph type="body" idx="2"/>
          </p:nvPr>
        </p:nvSpPr>
        <p:spPr>
          <a:xfrm>
            <a:off x="10666254" y="0"/>
            <a:ext cx="13717800" cy="51273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Helvetica Neue"/>
              <a:buChar char="-"/>
            </a:pPr>
            <a:r>
              <a:rPr lang="en-US" sz="2800"/>
              <a:t>If all success then put all array indices into an array as pass as the output.</a:t>
            </a:r>
            <a:endParaRPr/>
          </a:p>
          <a:p>
            <a:pPr marL="457200" lvl="0" indent="-457200" algn="l" rtl="0">
              <a:lnSpc>
                <a:spcPct val="100000"/>
              </a:lnSpc>
              <a:spcBef>
                <a:spcPts val="2000"/>
              </a:spcBef>
              <a:spcAft>
                <a:spcPts val="0"/>
              </a:spcAft>
              <a:buClr>
                <a:schemeClr val="dk1"/>
              </a:buClr>
              <a:buSzPts val="2800"/>
              <a:buFont typeface="Helvetica Neue"/>
              <a:buChar char="-"/>
            </a:pPr>
            <a:r>
              <a:rPr lang="en-US" sz="2800"/>
              <a:t>New Node: MakeArray which is used to build an array on the fly.</a:t>
            </a:r>
            <a:endParaRPr/>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436" name="Google Shape;436;gd2dd51f1b7_0_163"/>
          <p:cNvPicPr preferRelativeResize="0"/>
          <p:nvPr/>
        </p:nvPicPr>
        <p:blipFill rotWithShape="1">
          <a:blip r:embed="rId3">
            <a:alphaModFix/>
          </a:blip>
          <a:srcRect l="16014" t="10578" r="21843" b="19735"/>
          <a:stretch/>
        </p:blipFill>
        <p:spPr>
          <a:xfrm>
            <a:off x="10256955" y="5069274"/>
            <a:ext cx="14127043" cy="8646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0"/>
          <p:cNvSpPr txBox="1">
            <a:spLocks noGrp="1"/>
          </p:cNvSpPr>
          <p:nvPr>
            <p:ph type="body" idx="1"/>
          </p:nvPr>
        </p:nvSpPr>
        <p:spPr>
          <a:xfrm>
            <a:off x="1593669" y="4183930"/>
            <a:ext cx="7289074" cy="9135028"/>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800"/>
              <a:buNone/>
            </a:pPr>
            <a:r>
              <a:rPr lang="en-US"/>
              <a:t>GATE NODE:</a:t>
            </a:r>
            <a:endParaRPr/>
          </a:p>
          <a:p>
            <a:pPr marL="0" lvl="0" indent="0" algn="ctr" rtl="0">
              <a:lnSpc>
                <a:spcPct val="100000"/>
              </a:lnSpc>
              <a:spcBef>
                <a:spcPts val="0"/>
              </a:spcBef>
              <a:spcAft>
                <a:spcPts val="0"/>
              </a:spcAft>
              <a:buClr>
                <a:schemeClr val="dk1"/>
              </a:buClr>
              <a:buSzPts val="4800"/>
              <a:buNone/>
            </a:pPr>
            <a:r>
              <a:rPr lang="en-US"/>
              <a:t>INPUT AND OUTPUT</a:t>
            </a:r>
            <a:endParaRPr/>
          </a:p>
        </p:txBody>
      </p:sp>
      <p:sp>
        <p:nvSpPr>
          <p:cNvPr id="85" name="Google Shape;85;p30"/>
          <p:cNvSpPr/>
          <p:nvPr/>
        </p:nvSpPr>
        <p:spPr>
          <a:xfrm>
            <a:off x="10093154" y="4183930"/>
            <a:ext cx="13550617" cy="660693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0" i="1" u="none" strike="noStrike" cap="none">
                <a:solidFill>
                  <a:srgbClr val="000000"/>
                </a:solidFill>
                <a:latin typeface="Helvetica Neue"/>
                <a:ea typeface="Helvetica Neue"/>
                <a:cs typeface="Helvetica Neue"/>
                <a:sym typeface="Helvetica Neue"/>
              </a:rPr>
              <a:t>Input</a:t>
            </a:r>
            <a:endParaRPr/>
          </a:p>
          <a:p>
            <a:pPr marL="457200" marR="0" lvl="0" indent="-457200" algn="l" rtl="0">
              <a:lnSpc>
                <a:spcPct val="100000"/>
              </a:lnSpc>
              <a:spcBef>
                <a:spcPts val="20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Enter</a:t>
            </a:r>
            <a:r>
              <a:rPr lang="en-US" sz="2800" b="0" i="0" u="none" strike="noStrike" cap="none">
                <a:solidFill>
                  <a:srgbClr val="000000"/>
                </a:solidFill>
                <a:latin typeface="Helvetica Neue"/>
                <a:ea typeface="Helvetica Neue"/>
                <a:cs typeface="Helvetica Neue"/>
                <a:sym typeface="Helvetica Neue"/>
              </a:rPr>
              <a:t>: Execution pin that receives the current flow of execution.</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16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Open</a:t>
            </a:r>
            <a:r>
              <a:rPr lang="en-US" sz="2800" b="0" i="0" u="none" strike="noStrike" cap="none">
                <a:solidFill>
                  <a:srgbClr val="000000"/>
                </a:solidFill>
                <a:latin typeface="Helvetica Neue"/>
                <a:ea typeface="Helvetica Neue"/>
                <a:cs typeface="Helvetica Neue"/>
                <a:sym typeface="Helvetica Neue"/>
              </a:rPr>
              <a:t>: Execution pin that changes the state of the gate to “open”.</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16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Close</a:t>
            </a:r>
            <a:r>
              <a:rPr lang="en-US" sz="2800" b="0" i="0" u="none" strike="noStrike" cap="none">
                <a:solidFill>
                  <a:srgbClr val="000000"/>
                </a:solidFill>
                <a:latin typeface="Helvetica Neue"/>
                <a:ea typeface="Helvetica Neue"/>
                <a:cs typeface="Helvetica Neue"/>
                <a:sym typeface="Helvetica Neue"/>
              </a:rPr>
              <a:t>: Execution pin that changes the state of the gate to “closed”.</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16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Toggle</a:t>
            </a:r>
            <a:r>
              <a:rPr lang="en-US" sz="2800" b="0" i="0" u="none" strike="noStrike" cap="none">
                <a:solidFill>
                  <a:srgbClr val="000000"/>
                </a:solidFill>
                <a:latin typeface="Helvetica Neue"/>
                <a:ea typeface="Helvetica Neue"/>
                <a:cs typeface="Helvetica Neue"/>
                <a:sym typeface="Helvetica Neue"/>
              </a:rPr>
              <a:t>: Execution pin that toggles the current state of the gate.</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16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Start Closed</a:t>
            </a:r>
            <a:r>
              <a:rPr lang="en-US" sz="2800" b="0" i="0" u="none" strike="noStrike" cap="none">
                <a:solidFill>
                  <a:srgbClr val="000000"/>
                </a:solidFill>
                <a:latin typeface="Helvetica Neue"/>
                <a:ea typeface="Helvetica Neue"/>
                <a:cs typeface="Helvetica Neue"/>
                <a:sym typeface="Helvetica Neue"/>
              </a:rPr>
              <a:t>: Boolean variable that determines if the </a:t>
            </a:r>
            <a:r>
              <a:rPr lang="en-US" sz="2800" b="1" i="0" u="none" strike="noStrike" cap="none">
                <a:solidFill>
                  <a:srgbClr val="000000"/>
                </a:solidFill>
                <a:latin typeface="Helvetica Neue"/>
                <a:ea typeface="Helvetica Neue"/>
                <a:cs typeface="Helvetica Neue"/>
                <a:sym typeface="Helvetica Neue"/>
              </a:rPr>
              <a:t>Gate</a:t>
            </a:r>
            <a:r>
              <a:rPr lang="en-US" sz="2800" b="0" i="0" u="none" strike="noStrike" cap="none">
                <a:solidFill>
                  <a:srgbClr val="000000"/>
                </a:solidFill>
                <a:latin typeface="Helvetica Neue"/>
                <a:ea typeface="Helvetica Neue"/>
                <a:cs typeface="Helvetica Neue"/>
                <a:sym typeface="Helvetica Neue"/>
              </a:rPr>
              <a:t> node should start running in the “closed” state.</a:t>
            </a: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2800" b="0" i="1" u="none" strike="noStrike" cap="none">
                <a:solidFill>
                  <a:srgbClr val="000000"/>
                </a:solidFill>
                <a:latin typeface="Helvetica Neue"/>
                <a:ea typeface="Helvetica Neue"/>
                <a:cs typeface="Helvetica Neue"/>
                <a:sym typeface="Helvetica Neue"/>
              </a:rPr>
              <a:t>Output</a:t>
            </a:r>
            <a:endParaRPr/>
          </a:p>
          <a:p>
            <a:pPr marL="457200" marR="0" lvl="0" indent="-457200" algn="l" rtl="0">
              <a:lnSpc>
                <a:spcPct val="100000"/>
              </a:lnSpc>
              <a:spcBef>
                <a:spcPts val="20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Exit</a:t>
            </a:r>
            <a:r>
              <a:rPr lang="en-US" sz="2800" b="0" i="0" u="none" strike="noStrike" cap="none">
                <a:solidFill>
                  <a:srgbClr val="000000"/>
                </a:solidFill>
                <a:latin typeface="Helvetica Neue"/>
                <a:ea typeface="Helvetica Neue"/>
                <a:cs typeface="Helvetica Neue"/>
                <a:sym typeface="Helvetica Neue"/>
              </a:rPr>
              <a:t>: Execution pin that will execute if the gate is open.</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d2dd51f1b7_0_169"/>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None/>
            </a:pPr>
            <a:r>
              <a:rPr lang="en-US" sz="4400"/>
              <a:t>CHECK COLS</a:t>
            </a:r>
            <a:endParaRPr sz="4400"/>
          </a:p>
        </p:txBody>
      </p:sp>
      <p:sp>
        <p:nvSpPr>
          <p:cNvPr id="442" name="Google Shape;442;gd2dd51f1b7_0_169"/>
          <p:cNvSpPr txBox="1">
            <a:spLocks noGrp="1"/>
          </p:cNvSpPr>
          <p:nvPr>
            <p:ph type="body" idx="2"/>
          </p:nvPr>
        </p:nvSpPr>
        <p:spPr>
          <a:xfrm>
            <a:off x="10731568" y="225334"/>
            <a:ext cx="13500000" cy="4803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Helvetica Neue"/>
              <a:buChar char="-"/>
            </a:pPr>
            <a:r>
              <a:rPr lang="en-US" sz="2800" dirty="0"/>
              <a:t>Make a copy of the function </a:t>
            </a:r>
            <a:r>
              <a:rPr lang="en-US" sz="2800" dirty="0" err="1"/>
              <a:t>CheckRows</a:t>
            </a:r>
            <a:r>
              <a:rPr lang="en-US" sz="2800" dirty="0"/>
              <a:t> and rename it to </a:t>
            </a:r>
            <a:r>
              <a:rPr lang="en-US" sz="2800" b="1" dirty="0" err="1"/>
              <a:t>CheckCols</a:t>
            </a:r>
            <a:r>
              <a:rPr lang="en-US" sz="2800" b="1" dirty="0"/>
              <a:t>.</a:t>
            </a:r>
            <a:endParaRPr dirty="0"/>
          </a:p>
          <a:p>
            <a:pPr marL="457200" lvl="0" indent="-457200" algn="l" rtl="0">
              <a:lnSpc>
                <a:spcPct val="100000"/>
              </a:lnSpc>
              <a:spcBef>
                <a:spcPts val="2000"/>
              </a:spcBef>
              <a:spcAft>
                <a:spcPts val="0"/>
              </a:spcAft>
              <a:buClr>
                <a:schemeClr val="dk1"/>
              </a:buClr>
              <a:buSzPts val="2800"/>
              <a:buFont typeface="Helvetica Neue"/>
              <a:buChar char="-"/>
            </a:pPr>
            <a:r>
              <a:rPr lang="en-US" sz="2800" dirty="0"/>
              <a:t>This function does the same as </a:t>
            </a:r>
            <a:r>
              <a:rPr lang="en-US" sz="2800" dirty="0" err="1"/>
              <a:t>CheckRows</a:t>
            </a:r>
            <a:r>
              <a:rPr lang="en-US" sz="2800" dirty="0"/>
              <a:t> but it swaps the usages of </a:t>
            </a:r>
            <a:r>
              <a:rPr lang="en-US" sz="2800" dirty="0" err="1"/>
              <a:t>ActiveCol</a:t>
            </a:r>
            <a:r>
              <a:rPr lang="en-US" sz="2800" dirty="0"/>
              <a:t> and </a:t>
            </a:r>
            <a:r>
              <a:rPr lang="en-US" sz="2800" dirty="0" err="1"/>
              <a:t>ActiveRows</a:t>
            </a:r>
            <a:r>
              <a:rPr lang="en-US" sz="2800" dirty="0"/>
              <a:t>.</a:t>
            </a:r>
            <a:endParaRPr dirty="0"/>
          </a:p>
          <a:p>
            <a:pPr marL="457200" lvl="0" indent="-457200" algn="l" rtl="0">
              <a:lnSpc>
                <a:spcPct val="100000"/>
              </a:lnSpc>
              <a:spcBef>
                <a:spcPts val="2000"/>
              </a:spcBef>
              <a:spcAft>
                <a:spcPts val="0"/>
              </a:spcAft>
              <a:buClr>
                <a:schemeClr val="dk1"/>
              </a:buClr>
              <a:buSzPts val="2800"/>
              <a:buFont typeface="Helvetica Neue"/>
              <a:buChar char="-"/>
            </a:pPr>
            <a:r>
              <a:rPr lang="en-US" sz="2800" dirty="0"/>
              <a:t>The </a:t>
            </a:r>
            <a:r>
              <a:rPr lang="en-US" sz="2800" dirty="0" smtClean="0"/>
              <a:t>necessary </a:t>
            </a:r>
            <a:r>
              <a:rPr lang="en-US" sz="2800" dirty="0"/>
              <a:t>changes to the rest of the function. (Not included in the following slides.)</a:t>
            </a:r>
            <a:endParaRPr dirty="0"/>
          </a:p>
          <a:p>
            <a:pPr marL="0" lvl="0" indent="0" algn="l" rtl="0">
              <a:lnSpc>
                <a:spcPct val="100000"/>
              </a:lnSpc>
              <a:spcBef>
                <a:spcPts val="2000"/>
              </a:spcBef>
              <a:spcAft>
                <a:spcPts val="0"/>
              </a:spcAft>
              <a:buClr>
                <a:schemeClr val="dk1"/>
              </a:buClr>
              <a:buSzPts val="2800"/>
              <a:buNone/>
            </a:pPr>
            <a:endParaRPr sz="2800" dirty="0"/>
          </a:p>
          <a:p>
            <a:pPr marL="0" lvl="0" indent="0" algn="l" rtl="0">
              <a:lnSpc>
                <a:spcPct val="100000"/>
              </a:lnSpc>
              <a:spcBef>
                <a:spcPts val="2000"/>
              </a:spcBef>
              <a:spcAft>
                <a:spcPts val="0"/>
              </a:spcAft>
              <a:buClr>
                <a:schemeClr val="dk1"/>
              </a:buClr>
              <a:buSzPts val="2800"/>
              <a:buNone/>
            </a:pPr>
            <a:endParaRPr sz="2800" dirty="0"/>
          </a:p>
          <a:p>
            <a:pPr marL="0" lvl="0" indent="0" algn="l" rtl="0">
              <a:lnSpc>
                <a:spcPct val="100000"/>
              </a:lnSpc>
              <a:spcBef>
                <a:spcPts val="2000"/>
              </a:spcBef>
              <a:spcAft>
                <a:spcPts val="0"/>
              </a:spcAft>
              <a:buClr>
                <a:schemeClr val="dk1"/>
              </a:buClr>
              <a:buSzPts val="2800"/>
              <a:buNone/>
            </a:pPr>
            <a:endParaRPr sz="2800" dirty="0"/>
          </a:p>
          <a:p>
            <a:pPr marL="0" lvl="0" indent="0" algn="l" rtl="0">
              <a:lnSpc>
                <a:spcPct val="100000"/>
              </a:lnSpc>
              <a:spcBef>
                <a:spcPts val="2000"/>
              </a:spcBef>
              <a:spcAft>
                <a:spcPts val="0"/>
              </a:spcAft>
              <a:buClr>
                <a:schemeClr val="dk1"/>
              </a:buClr>
              <a:buSzPts val="2800"/>
              <a:buNone/>
            </a:pPr>
            <a:endParaRPr sz="2800" dirty="0"/>
          </a:p>
        </p:txBody>
      </p:sp>
      <p:pic>
        <p:nvPicPr>
          <p:cNvPr id="443" name="Google Shape;443;gd2dd51f1b7_0_169"/>
          <p:cNvPicPr preferRelativeResize="0"/>
          <p:nvPr/>
        </p:nvPicPr>
        <p:blipFill rotWithShape="1">
          <a:blip r:embed="rId3">
            <a:alphaModFix/>
          </a:blip>
          <a:srcRect l="15741" t="16628" r="7471" b="19903"/>
          <a:stretch/>
        </p:blipFill>
        <p:spPr>
          <a:xfrm>
            <a:off x="4767833" y="4865915"/>
            <a:ext cx="19616165" cy="885008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d2dd51f1b7_0_175"/>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PUZZLEBLOCKGRID </a:t>
            </a:r>
            <a:br>
              <a:rPr lang="en-US"/>
            </a:br>
            <a:r>
              <a:rPr lang="en-US"/>
              <a:t>BLOCKSELECTED (1/3)</a:t>
            </a:r>
            <a:endParaRPr/>
          </a:p>
        </p:txBody>
      </p:sp>
      <p:sp>
        <p:nvSpPr>
          <p:cNvPr id="449" name="Google Shape;449;gd2dd51f1b7_0_175"/>
          <p:cNvSpPr txBox="1">
            <a:spLocks noGrp="1"/>
          </p:cNvSpPr>
          <p:nvPr>
            <p:ph type="body" idx="2"/>
          </p:nvPr>
        </p:nvSpPr>
        <p:spPr>
          <a:xfrm>
            <a:off x="12375338" y="403363"/>
            <a:ext cx="11562300" cy="50013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Add Custom Event: BlockSelected</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Add an input variable of type PuzzleBlock object referance named </a:t>
            </a:r>
            <a:r>
              <a:rPr lang="en-US" sz="2800" b="1"/>
              <a:t>Block.</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Once BlockSelected called, it check for the solution if </a:t>
            </a:r>
            <a:r>
              <a:rPr lang="en-US" sz="2800" b="1"/>
              <a:t>NumActiveBlocks</a:t>
            </a:r>
            <a:r>
              <a:rPr lang="en-US" sz="2800"/>
              <a:t> have reached 3.</a:t>
            </a:r>
            <a:endParaRPr/>
          </a:p>
          <a:p>
            <a:pPr marL="457200" lvl="0" indent="-457200" algn="l" rtl="0">
              <a:lnSpc>
                <a:spcPct val="100000"/>
              </a:lnSpc>
              <a:spcBef>
                <a:spcPts val="2000"/>
              </a:spcBef>
              <a:spcAft>
                <a:spcPts val="0"/>
              </a:spcAft>
              <a:buClr>
                <a:schemeClr val="dk1"/>
              </a:buClr>
              <a:buSzPts val="2800"/>
              <a:buFont typeface="Arial"/>
              <a:buChar char="•"/>
            </a:pPr>
            <a:r>
              <a:rPr lang="en-US" sz="2800"/>
              <a:t>If not Selection of blocks will be enabled again. (Because DoOnce node would blok selecting again it if a group block breaking happens.)</a:t>
            </a:r>
            <a:endParaRPr/>
          </a:p>
          <a:p>
            <a:pPr marL="457200" lvl="0" indent="-457200" algn="l" rtl="0">
              <a:lnSpc>
                <a:spcPct val="100000"/>
              </a:lnSpc>
              <a:spcBef>
                <a:spcPts val="2000"/>
              </a:spcBef>
              <a:spcAft>
                <a:spcPts val="0"/>
              </a:spcAft>
              <a:buClr>
                <a:schemeClr val="dk1"/>
              </a:buClr>
              <a:buSzPts val="2800"/>
              <a:buFont typeface="Arial"/>
              <a:buChar char="•"/>
            </a:pPr>
            <a:r>
              <a:rPr lang="en-US" sz="2800"/>
              <a:t>Note: </a:t>
            </a:r>
            <a:r>
              <a:rPr lang="en-US" sz="2800" b="1"/>
              <a:t>++</a:t>
            </a:r>
            <a:r>
              <a:rPr lang="en-US" sz="2800"/>
              <a:t> is </a:t>
            </a:r>
            <a:r>
              <a:rPr lang="en-US" sz="2800" b="1"/>
              <a:t>IncreamentInt</a:t>
            </a:r>
            <a:r>
              <a:rPr lang="en-US" sz="2800"/>
              <a:t> node.</a:t>
            </a:r>
            <a:endParaRPr sz="22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450" name="Google Shape;450;gd2dd51f1b7_0_175"/>
          <p:cNvPicPr preferRelativeResize="0"/>
          <p:nvPr/>
        </p:nvPicPr>
        <p:blipFill rotWithShape="1">
          <a:blip r:embed="rId3">
            <a:alphaModFix/>
          </a:blip>
          <a:srcRect l="16100" t="13521" b="19575"/>
          <a:stretch/>
        </p:blipFill>
        <p:spPr>
          <a:xfrm>
            <a:off x="6221186" y="5810441"/>
            <a:ext cx="18162816" cy="790555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d2dd51f1b7_0_181"/>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PUZZLEBLOCKGRID </a:t>
            </a:r>
            <a:br>
              <a:rPr lang="en-US"/>
            </a:br>
            <a:r>
              <a:rPr lang="en-US"/>
              <a:t>BLOCKSELECTED (2/3)</a:t>
            </a:r>
            <a:endParaRPr/>
          </a:p>
        </p:txBody>
      </p:sp>
      <p:sp>
        <p:nvSpPr>
          <p:cNvPr id="456" name="Google Shape;456;gd2dd51f1b7_0_181"/>
          <p:cNvSpPr txBox="1">
            <a:spLocks noGrp="1"/>
          </p:cNvSpPr>
          <p:nvPr>
            <p:ph type="body" idx="2"/>
          </p:nvPr>
        </p:nvSpPr>
        <p:spPr>
          <a:xfrm>
            <a:off x="12375338" y="403362"/>
            <a:ext cx="11693100" cy="48765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When selected blocks reach 3, then we check for the solution.</a:t>
            </a:r>
            <a:endParaRPr/>
          </a:p>
          <a:p>
            <a:pPr marL="457200" lvl="0" indent="-457200" algn="l" rtl="0">
              <a:lnSpc>
                <a:spcPct val="100000"/>
              </a:lnSpc>
              <a:spcBef>
                <a:spcPts val="2000"/>
              </a:spcBef>
              <a:spcAft>
                <a:spcPts val="0"/>
              </a:spcAft>
              <a:buClr>
                <a:schemeClr val="dk1"/>
              </a:buClr>
              <a:buSzPts val="2800"/>
              <a:buFont typeface="Arial"/>
              <a:buChar char="•"/>
            </a:pPr>
            <a:r>
              <a:rPr lang="en-US" sz="2800"/>
              <a:t>If there is a solution then out Array size will be greater than 0 (Size will be always 3 is our case.)</a:t>
            </a:r>
            <a:endParaRPr/>
          </a:p>
          <a:p>
            <a:pPr marL="457200" lvl="0" indent="-457200" algn="l" rtl="0">
              <a:lnSpc>
                <a:spcPct val="100000"/>
              </a:lnSpc>
              <a:spcBef>
                <a:spcPts val="2000"/>
              </a:spcBef>
              <a:spcAft>
                <a:spcPts val="0"/>
              </a:spcAft>
              <a:buClr>
                <a:schemeClr val="dk1"/>
              </a:buClr>
              <a:buSzPts val="2800"/>
              <a:buFont typeface="Arial"/>
              <a:buChar char="•"/>
            </a:pPr>
            <a:r>
              <a:rPr lang="en-US" sz="2800"/>
              <a:t>If the array is zero than there is no solution, thus we can re-enable selection of blocks.(Make Blocks Selectable retriggers Reset of DoOnce node.)</a:t>
            </a:r>
            <a:endParaRPr sz="22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457" name="Google Shape;457;gd2dd51f1b7_0_181"/>
          <p:cNvPicPr preferRelativeResize="0"/>
          <p:nvPr/>
        </p:nvPicPr>
        <p:blipFill rotWithShape="1">
          <a:blip r:embed="rId3">
            <a:alphaModFix/>
          </a:blip>
          <a:srcRect l="15658" t="10248" r="12646" b="19413"/>
          <a:stretch/>
        </p:blipFill>
        <p:spPr>
          <a:xfrm>
            <a:off x="9764487" y="5887367"/>
            <a:ext cx="14619514" cy="782863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d2dd51f1b7_0_187"/>
          <p:cNvSpPr txBox="1">
            <a:spLocks noGrp="1"/>
          </p:cNvSpPr>
          <p:nvPr>
            <p:ph type="title"/>
          </p:nvPr>
        </p:nvSpPr>
        <p:spPr>
          <a:xfrm>
            <a:off x="634549" y="403363"/>
            <a:ext cx="3317100" cy="1584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2400"/>
              <a:buFont typeface="Helvetica Neue"/>
              <a:buNone/>
            </a:pPr>
            <a:r>
              <a:rPr lang="en-US" sz="2400"/>
              <a:t>PUZZLEBLOCKGRID </a:t>
            </a:r>
            <a:br>
              <a:rPr lang="en-US" sz="2400"/>
            </a:br>
            <a:r>
              <a:rPr lang="en-US" sz="2400"/>
              <a:t>BLOCKSELECTED (3/3)</a:t>
            </a:r>
            <a:endParaRPr sz="2400"/>
          </a:p>
        </p:txBody>
      </p:sp>
      <p:sp>
        <p:nvSpPr>
          <p:cNvPr id="463" name="Google Shape;463;gd2dd51f1b7_0_187"/>
          <p:cNvSpPr txBox="1">
            <a:spLocks noGrp="1"/>
          </p:cNvSpPr>
          <p:nvPr>
            <p:ph type="body" idx="2"/>
          </p:nvPr>
        </p:nvSpPr>
        <p:spPr>
          <a:xfrm>
            <a:off x="12375338" y="403363"/>
            <a:ext cx="11693100" cy="37440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Here we create new blocks, break selected ones (Break like destructible mesh)</a:t>
            </a:r>
            <a:endParaRPr/>
          </a:p>
          <a:p>
            <a:pPr marL="457200" lvl="0" indent="-457200" algn="l" rtl="0">
              <a:lnSpc>
                <a:spcPct val="100000"/>
              </a:lnSpc>
              <a:spcBef>
                <a:spcPts val="2000"/>
              </a:spcBef>
              <a:spcAft>
                <a:spcPts val="0"/>
              </a:spcAft>
              <a:buClr>
                <a:schemeClr val="dk1"/>
              </a:buClr>
              <a:buSzPts val="2800"/>
              <a:buFont typeface="Arial"/>
              <a:buChar char="•"/>
            </a:pPr>
            <a:r>
              <a:rPr lang="en-US" sz="2800"/>
              <a:t>And start a popping-up animation.</a:t>
            </a:r>
            <a:endParaRPr/>
          </a:p>
          <a:p>
            <a:pPr marL="457200" lvl="0" indent="-457200" algn="l" rtl="0">
              <a:lnSpc>
                <a:spcPct val="100000"/>
              </a:lnSpc>
              <a:spcBef>
                <a:spcPts val="2000"/>
              </a:spcBef>
              <a:spcAft>
                <a:spcPts val="0"/>
              </a:spcAft>
              <a:buClr>
                <a:schemeClr val="dk1"/>
              </a:buClr>
              <a:buSzPts val="2800"/>
              <a:buFont typeface="Arial"/>
              <a:buChar char="•"/>
            </a:pPr>
            <a:r>
              <a:rPr lang="en-US" sz="2800"/>
              <a:t>When the animation ends, blocks became selectable again.</a:t>
            </a:r>
            <a:endParaRPr/>
          </a:p>
          <a:p>
            <a:pPr marL="457200" lvl="0" indent="-457200" algn="l" rtl="0">
              <a:lnSpc>
                <a:spcPct val="100000"/>
              </a:lnSpc>
              <a:spcBef>
                <a:spcPts val="2000"/>
              </a:spcBef>
              <a:spcAft>
                <a:spcPts val="0"/>
              </a:spcAft>
              <a:buClr>
                <a:schemeClr val="dk1"/>
              </a:buClr>
              <a:buSzPts val="2800"/>
              <a:buFont typeface="Arial"/>
              <a:buChar char="•"/>
            </a:pPr>
            <a:r>
              <a:rPr lang="en-US" sz="2800"/>
              <a:t>Consider using </a:t>
            </a:r>
            <a:r>
              <a:rPr lang="en-US" sz="2800" b="1"/>
              <a:t>DestroyActor</a:t>
            </a:r>
            <a:r>
              <a:rPr lang="en-US" sz="2800"/>
              <a:t> instead of </a:t>
            </a:r>
            <a:r>
              <a:rPr lang="en-US" sz="2800" b="1"/>
              <a:t>BreakBlock</a:t>
            </a:r>
            <a:r>
              <a:rPr lang="en-US" sz="2800"/>
              <a:t> function in the example below.</a:t>
            </a:r>
            <a:endParaRPr sz="2800"/>
          </a:p>
        </p:txBody>
      </p:sp>
      <p:pic>
        <p:nvPicPr>
          <p:cNvPr id="464" name="Google Shape;464;gd2dd51f1b7_0_187"/>
          <p:cNvPicPr preferRelativeResize="0"/>
          <p:nvPr/>
        </p:nvPicPr>
        <p:blipFill rotWithShape="1">
          <a:blip r:embed="rId3">
            <a:alphaModFix/>
          </a:blip>
          <a:srcRect l="16191" t="13294" r="16761" b="18738"/>
          <a:stretch/>
        </p:blipFill>
        <p:spPr>
          <a:xfrm>
            <a:off x="6062551" y="4010924"/>
            <a:ext cx="18321451" cy="9705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d2dd51f1b7_0_193"/>
          <p:cNvSpPr txBox="1">
            <a:spLocks noGrp="1"/>
          </p:cNvSpPr>
          <p:nvPr>
            <p:ph type="title"/>
          </p:nvPr>
        </p:nvSpPr>
        <p:spPr>
          <a:xfrm>
            <a:off x="536577" y="6074227"/>
            <a:ext cx="8574600" cy="43656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5400"/>
              <a:buFont typeface="Helvetica Neue"/>
              <a:buNone/>
            </a:pPr>
            <a:r>
              <a:rPr lang="en-US" sz="5400"/>
              <a:t>PUZZLEBLOCKGRID </a:t>
            </a:r>
            <a:br>
              <a:rPr lang="en-US" sz="5400"/>
            </a:br>
            <a:r>
              <a:rPr lang="en-US" sz="5400"/>
              <a:t>BLOCKSELECTED (POPPING-OUT ANIMATION)</a:t>
            </a:r>
            <a:endParaRPr sz="5400"/>
          </a:p>
        </p:txBody>
      </p:sp>
      <p:sp>
        <p:nvSpPr>
          <p:cNvPr id="470" name="Google Shape;470;gd2dd51f1b7_0_193"/>
          <p:cNvSpPr txBox="1">
            <a:spLocks noGrp="1"/>
          </p:cNvSpPr>
          <p:nvPr>
            <p:ph type="body" idx="2"/>
          </p:nvPr>
        </p:nvSpPr>
        <p:spPr>
          <a:xfrm>
            <a:off x="12375338" y="403363"/>
            <a:ext cx="11284800" cy="28296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1 second animation which affects the global scale of the newly added blocks.</a:t>
            </a:r>
            <a:endParaRPr sz="22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471" name="Google Shape;471;gd2dd51f1b7_0_193"/>
          <p:cNvPicPr preferRelativeResize="0"/>
          <p:nvPr/>
        </p:nvPicPr>
        <p:blipFill rotWithShape="1">
          <a:blip r:embed="rId3">
            <a:alphaModFix/>
          </a:blip>
          <a:srcRect l="15204" r="12115" b="44763"/>
          <a:stretch/>
        </p:blipFill>
        <p:spPr>
          <a:xfrm>
            <a:off x="8009134" y="6923327"/>
            <a:ext cx="16374864" cy="679268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d2dd51f1b7_0_199"/>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PUZZLEBLOCK</a:t>
            </a:r>
            <a:endParaRPr/>
          </a:p>
        </p:txBody>
      </p:sp>
      <p:sp>
        <p:nvSpPr>
          <p:cNvPr id="477" name="Google Shape;477;gd2dd51f1b7_0_199"/>
          <p:cNvSpPr txBox="1">
            <a:spLocks noGrp="1"/>
          </p:cNvSpPr>
          <p:nvPr>
            <p:ph type="body" idx="2"/>
          </p:nvPr>
        </p:nvSpPr>
        <p:spPr>
          <a:xfrm>
            <a:off x="12375338" y="403363"/>
            <a:ext cx="11284800" cy="28296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Change the OnClicked event of the block as follows:</a:t>
            </a:r>
            <a:endParaRPr/>
          </a:p>
          <a:p>
            <a:pPr marL="457200" lvl="0" indent="-457200" algn="l" rtl="0">
              <a:lnSpc>
                <a:spcPct val="100000"/>
              </a:lnSpc>
              <a:spcBef>
                <a:spcPts val="2000"/>
              </a:spcBef>
              <a:spcAft>
                <a:spcPts val="0"/>
              </a:spcAft>
              <a:buClr>
                <a:schemeClr val="dk1"/>
              </a:buClr>
              <a:buSzPts val="2800"/>
              <a:buFont typeface="Arial"/>
              <a:buChar char="•"/>
            </a:pPr>
            <a:r>
              <a:rPr lang="en-US" sz="2800"/>
              <a:t>This change will make the grid look for a solution whenever a block was activated.</a:t>
            </a:r>
            <a:endParaRPr sz="22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478" name="Google Shape;478;gd2dd51f1b7_0_199"/>
          <p:cNvPicPr preferRelativeResize="0"/>
          <p:nvPr/>
        </p:nvPicPr>
        <p:blipFill rotWithShape="1">
          <a:blip r:embed="rId3">
            <a:alphaModFix/>
          </a:blip>
          <a:srcRect l="21455" t="10252" r="31222" b="24319"/>
          <a:stretch/>
        </p:blipFill>
        <p:spPr>
          <a:xfrm>
            <a:off x="10725699" y="3407846"/>
            <a:ext cx="13658299" cy="103081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1"/>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GATE NODE: </a:t>
            </a:r>
            <a:endParaRPr/>
          </a:p>
          <a:p>
            <a:pPr marL="0" lvl="0" indent="0" algn="l" rtl="0">
              <a:lnSpc>
                <a:spcPct val="100000"/>
              </a:lnSpc>
              <a:spcBef>
                <a:spcPts val="0"/>
              </a:spcBef>
              <a:spcAft>
                <a:spcPts val="0"/>
              </a:spcAft>
              <a:buClr>
                <a:schemeClr val="dk1"/>
              </a:buClr>
              <a:buSzPts val="5000"/>
              <a:buNone/>
            </a:pPr>
            <a:r>
              <a:rPr lang="en-US"/>
              <a:t>EXAMPLE</a:t>
            </a:r>
            <a:endParaRPr/>
          </a:p>
        </p:txBody>
      </p:sp>
      <p:sp>
        <p:nvSpPr>
          <p:cNvPr id="91" name="Google Shape;91;p31"/>
          <p:cNvSpPr txBox="1">
            <a:spLocks noGrp="1"/>
          </p:cNvSpPr>
          <p:nvPr>
            <p:ph type="body" idx="2"/>
          </p:nvPr>
        </p:nvSpPr>
        <p:spPr>
          <a:xfrm>
            <a:off x="2869460" y="4846320"/>
            <a:ext cx="7008270" cy="8996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In the example to the right, there is an Actor called “</a:t>
            </a:r>
            <a:r>
              <a:rPr lang="en-US" sz="2800" b="1"/>
              <a:t>HealthGenerator</a:t>
            </a:r>
            <a:r>
              <a:rPr lang="en-US" sz="2800"/>
              <a:t>”. When the player is colliding with this Actor, their health will be restored slowly with every </a:t>
            </a:r>
            <a:r>
              <a:rPr lang="en-US" sz="2800" b="1"/>
              <a:t>Tick</a:t>
            </a:r>
            <a:r>
              <a:rPr lang="en-US" sz="2800"/>
              <a:t> event.</a:t>
            </a:r>
            <a:endParaRPr/>
          </a:p>
          <a:p>
            <a:pPr marL="0" lvl="0" indent="0" algn="l" rtl="0">
              <a:lnSpc>
                <a:spcPct val="100000"/>
              </a:lnSpc>
              <a:spcBef>
                <a:spcPts val="2000"/>
              </a:spcBef>
              <a:spcAft>
                <a:spcPts val="0"/>
              </a:spcAft>
              <a:buClr>
                <a:schemeClr val="dk1"/>
              </a:buClr>
              <a:buSzPts val="2800"/>
              <a:buNone/>
            </a:pPr>
            <a:r>
              <a:rPr lang="en-US" sz="2800"/>
              <a:t>If the player stops colliding with </a:t>
            </a:r>
            <a:r>
              <a:rPr lang="en-US" sz="2800" b="1"/>
              <a:t>HealthGenerator</a:t>
            </a:r>
            <a:r>
              <a:rPr lang="en-US" sz="2800"/>
              <a:t>, the gate will be closed and the actions that restore health will no longer be performed.</a:t>
            </a:r>
            <a:endParaRPr/>
          </a:p>
          <a:p>
            <a:pPr marL="0" lvl="0" indent="0" algn="l" rtl="0">
              <a:lnSpc>
                <a:spcPct val="100000"/>
              </a:lnSpc>
              <a:spcBef>
                <a:spcPts val="2000"/>
              </a:spcBef>
              <a:spcAft>
                <a:spcPts val="0"/>
              </a:spcAft>
              <a:buClr>
                <a:schemeClr val="dk1"/>
              </a:buClr>
              <a:buSzPts val="2800"/>
              <a:buNone/>
            </a:pPr>
            <a:r>
              <a:rPr lang="en-US" sz="2800"/>
              <a:t>The </a:t>
            </a:r>
            <a:r>
              <a:rPr lang="en-US" sz="2800" b="1"/>
              <a:t>Min</a:t>
            </a:r>
            <a:r>
              <a:rPr lang="en-US" sz="2800"/>
              <a:t> action is used so that the value of the </a:t>
            </a:r>
            <a:r>
              <a:rPr lang="en-US" sz="2800" b="1"/>
              <a:t>Health</a:t>
            </a:r>
            <a:r>
              <a:rPr lang="en-US" sz="2800"/>
              <a:t> variable is never greater than “</a:t>
            </a:r>
            <a:r>
              <a:rPr lang="en-US" sz="2800" b="1"/>
              <a:t>100</a:t>
            </a:r>
            <a:r>
              <a:rPr lang="en-US" sz="2800"/>
              <a:t>”.</a:t>
            </a:r>
            <a:endParaRPr sz="2800"/>
          </a:p>
        </p:txBody>
      </p:sp>
      <p:pic>
        <p:nvPicPr>
          <p:cNvPr id="92" name="Google Shape;92;p31"/>
          <p:cNvPicPr preferRelativeResize="0"/>
          <p:nvPr/>
        </p:nvPicPr>
        <p:blipFill rotWithShape="1">
          <a:blip r:embed="rId3">
            <a:alphaModFix/>
          </a:blip>
          <a:srcRect/>
          <a:stretch/>
        </p:blipFill>
        <p:spPr>
          <a:xfrm>
            <a:off x="10541479" y="3153143"/>
            <a:ext cx="13842521" cy="74097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2"/>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MULTIGATE NODE</a:t>
            </a:r>
            <a:endParaRPr/>
          </a:p>
        </p:txBody>
      </p:sp>
      <p:pic>
        <p:nvPicPr>
          <p:cNvPr id="98" name="Google Shape;98;p32"/>
          <p:cNvPicPr preferRelativeResize="0">
            <a:picLocks noGrp="1"/>
          </p:cNvPicPr>
          <p:nvPr>
            <p:ph type="body" idx="1"/>
          </p:nvPr>
        </p:nvPicPr>
        <p:blipFill rotWithShape="1">
          <a:blip r:embed="rId3">
            <a:alphaModFix/>
          </a:blip>
          <a:srcRect/>
          <a:stretch/>
        </p:blipFill>
        <p:spPr>
          <a:xfrm>
            <a:off x="14798498" y="4004790"/>
            <a:ext cx="7004014" cy="6214088"/>
          </a:xfrm>
          <a:prstGeom prst="rect">
            <a:avLst/>
          </a:prstGeom>
          <a:noFill/>
          <a:ln>
            <a:noFill/>
          </a:ln>
        </p:spPr>
      </p:pic>
      <p:sp>
        <p:nvSpPr>
          <p:cNvPr id="99" name="Google Shape;99;p32"/>
          <p:cNvSpPr txBox="1">
            <a:spLocks noGrp="1"/>
          </p:cNvSpPr>
          <p:nvPr>
            <p:ph type="body" idx="2"/>
          </p:nvPr>
        </p:nvSpPr>
        <p:spPr>
          <a:xfrm>
            <a:off x="1680124" y="5943600"/>
            <a:ext cx="9292676"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 </a:t>
            </a:r>
            <a:r>
              <a:rPr lang="en-US" sz="2800" b="1"/>
              <a:t>MultiGate</a:t>
            </a:r>
            <a:r>
              <a:rPr lang="en-US" sz="2800"/>
              <a:t> node can have multiple output pins. At each execution of the </a:t>
            </a:r>
            <a:r>
              <a:rPr lang="en-US" sz="2800" b="1"/>
              <a:t>MultiGate</a:t>
            </a:r>
            <a:r>
              <a:rPr lang="en-US" sz="2800"/>
              <a:t>, only one of the output pins is executed. The order in which the output pins are executed may be sequential or random.</a:t>
            </a:r>
            <a:endParaRPr/>
          </a:p>
          <a:p>
            <a:pPr marL="0" lvl="0" indent="0" algn="l" rtl="0">
              <a:lnSpc>
                <a:spcPct val="100000"/>
              </a:lnSpc>
              <a:spcBef>
                <a:spcPts val="2000"/>
              </a:spcBef>
              <a:spcAft>
                <a:spcPts val="0"/>
              </a:spcAft>
              <a:buClr>
                <a:schemeClr val="dk1"/>
              </a:buClr>
              <a:buSzPts val="2800"/>
              <a:buNone/>
            </a:pPr>
            <a:r>
              <a:rPr lang="en-US" sz="2800"/>
              <a:t>When all the output pins are executed and if the </a:t>
            </a:r>
            <a:r>
              <a:rPr lang="en-US" sz="2800" b="1"/>
              <a:t>Loop</a:t>
            </a:r>
            <a:r>
              <a:rPr lang="en-US" sz="2800"/>
              <a:t> option is not selected, the </a:t>
            </a:r>
            <a:r>
              <a:rPr lang="en-US" sz="2800" b="1"/>
              <a:t>MultiGate</a:t>
            </a:r>
            <a:r>
              <a:rPr lang="en-US" sz="2800"/>
              <a:t> node will stop executing the output pins. In order for the </a:t>
            </a:r>
            <a:r>
              <a:rPr lang="en-US" sz="2800" b="1"/>
              <a:t>Multigate</a:t>
            </a:r>
            <a:r>
              <a:rPr lang="en-US" sz="2800"/>
              <a:t> to run the output pins again, the </a:t>
            </a:r>
            <a:r>
              <a:rPr lang="en-US" sz="2800" b="1"/>
              <a:t>Reset</a:t>
            </a:r>
            <a:r>
              <a:rPr lang="en-US" sz="2800"/>
              <a:t> pin must be triggered.</a:t>
            </a:r>
            <a:endParaRPr/>
          </a:p>
          <a:p>
            <a:pPr marL="0" lvl="0" indent="0" algn="l" rtl="0">
              <a:lnSpc>
                <a:spcPct val="100000"/>
              </a:lnSpc>
              <a:spcBef>
                <a:spcPts val="2000"/>
              </a:spcBef>
              <a:spcAft>
                <a:spcPts val="0"/>
              </a:spcAft>
              <a:buClr>
                <a:schemeClr val="dk1"/>
              </a:buClr>
              <a:buSzPts val="2800"/>
              <a:buNone/>
            </a:pPr>
            <a:r>
              <a:rPr lang="en-US" sz="2800"/>
              <a:t>Output pins can be added using the </a:t>
            </a:r>
            <a:r>
              <a:rPr lang="en-US" sz="2800" b="1"/>
              <a:t>Add pin +</a:t>
            </a:r>
            <a:r>
              <a:rPr lang="en-US" sz="2800"/>
              <a:t> option. To remove a pin, right-click the pin and choose “</a:t>
            </a:r>
            <a:r>
              <a:rPr lang="en-US" sz="2800" b="1"/>
              <a:t>Remove execution pin</a:t>
            </a:r>
            <a:r>
              <a:rPr lang="en-US" sz="2800"/>
              <a:t>”.</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3"/>
          <p:cNvSpPr txBox="1">
            <a:spLocks noGrp="1"/>
          </p:cNvSpPr>
          <p:nvPr>
            <p:ph type="body" idx="1"/>
          </p:nvPr>
        </p:nvSpPr>
        <p:spPr>
          <a:xfrm>
            <a:off x="1593669" y="4183930"/>
            <a:ext cx="7289074" cy="9135028"/>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800"/>
              <a:buNone/>
            </a:pPr>
            <a:r>
              <a:rPr lang="en-US"/>
              <a:t>MULTIGATE NODE:</a:t>
            </a:r>
            <a:endParaRPr/>
          </a:p>
          <a:p>
            <a:pPr marL="0" lvl="0" indent="0" algn="ctr" rtl="0">
              <a:lnSpc>
                <a:spcPct val="100000"/>
              </a:lnSpc>
              <a:spcBef>
                <a:spcPts val="0"/>
              </a:spcBef>
              <a:spcAft>
                <a:spcPts val="0"/>
              </a:spcAft>
              <a:buClr>
                <a:schemeClr val="dk1"/>
              </a:buClr>
              <a:buSzPts val="4800"/>
              <a:buNone/>
            </a:pPr>
            <a:r>
              <a:rPr lang="en-US"/>
              <a:t>INPUT</a:t>
            </a:r>
            <a:endParaRPr/>
          </a:p>
        </p:txBody>
      </p:sp>
      <p:sp>
        <p:nvSpPr>
          <p:cNvPr id="105" name="Google Shape;105;p33"/>
          <p:cNvSpPr/>
          <p:nvPr/>
        </p:nvSpPr>
        <p:spPr>
          <a:xfrm>
            <a:off x="10093154" y="4183930"/>
            <a:ext cx="13550617" cy="5027017"/>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Reset</a:t>
            </a:r>
            <a:r>
              <a:rPr lang="en-US" sz="2800" b="0" i="0" u="none" strike="noStrike" cap="none">
                <a:solidFill>
                  <a:srgbClr val="000000"/>
                </a:solidFill>
                <a:latin typeface="Helvetica Neue"/>
                <a:ea typeface="Helvetica Neue"/>
                <a:cs typeface="Helvetica Neue"/>
                <a:sym typeface="Helvetica Neue"/>
              </a:rPr>
              <a:t>: Execution pin used to reset the </a:t>
            </a:r>
            <a:r>
              <a:rPr lang="en-US" sz="2800" b="1" i="0" u="none" strike="noStrike" cap="none">
                <a:solidFill>
                  <a:srgbClr val="000000"/>
                </a:solidFill>
                <a:latin typeface="Helvetica Neue"/>
                <a:ea typeface="Helvetica Neue"/>
                <a:cs typeface="Helvetica Neue"/>
                <a:sym typeface="Helvetica Neue"/>
              </a:rPr>
              <a:t>MultiGate</a:t>
            </a:r>
            <a:r>
              <a:rPr lang="en-US" sz="2800" b="0" i="0" u="none" strike="noStrike" cap="none">
                <a:solidFill>
                  <a:srgbClr val="000000"/>
                </a:solidFill>
                <a:latin typeface="Helvetica Neue"/>
                <a:ea typeface="Helvetica Neue"/>
                <a:cs typeface="Helvetica Neue"/>
                <a:sym typeface="Helvetica Neue"/>
              </a:rPr>
              <a:t> node and allow new executions of the output pins.</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16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Is Random</a:t>
            </a:r>
            <a:r>
              <a:rPr lang="en-US" sz="2800" b="0" i="0" u="none" strike="noStrike" cap="none">
                <a:solidFill>
                  <a:srgbClr val="000000"/>
                </a:solidFill>
                <a:latin typeface="Helvetica Neue"/>
                <a:ea typeface="Helvetica Neue"/>
                <a:cs typeface="Helvetica Neue"/>
                <a:sym typeface="Helvetica Neue"/>
              </a:rPr>
              <a:t>: Boolean variable. If the value is “</a:t>
            </a:r>
            <a:r>
              <a:rPr lang="en-US" sz="2800" b="1" i="0" u="none" strike="noStrike" cap="none">
                <a:solidFill>
                  <a:srgbClr val="000000"/>
                </a:solidFill>
                <a:latin typeface="Helvetica Neue"/>
                <a:ea typeface="Helvetica Neue"/>
                <a:cs typeface="Helvetica Neue"/>
                <a:sym typeface="Helvetica Neue"/>
              </a:rPr>
              <a:t>true</a:t>
            </a:r>
            <a:r>
              <a:rPr lang="en-US" sz="2800" b="0" i="0" u="none" strike="noStrike" cap="none">
                <a:solidFill>
                  <a:srgbClr val="000000"/>
                </a:solidFill>
                <a:latin typeface="Helvetica Neue"/>
                <a:ea typeface="Helvetica Neue"/>
                <a:cs typeface="Helvetica Neue"/>
                <a:sym typeface="Helvetica Neue"/>
              </a:rPr>
              <a:t>”, the order of execution of the output pins is random.</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16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Loop</a:t>
            </a:r>
            <a:r>
              <a:rPr lang="en-US" sz="2800" b="0" i="0" u="none" strike="noStrike" cap="none">
                <a:solidFill>
                  <a:srgbClr val="000000"/>
                </a:solidFill>
                <a:latin typeface="Helvetica Neue"/>
                <a:ea typeface="Helvetica Neue"/>
                <a:cs typeface="Helvetica Neue"/>
                <a:sym typeface="Helvetica Neue"/>
              </a:rPr>
              <a:t>: Boolean variable. If the value is “</a:t>
            </a:r>
            <a:r>
              <a:rPr lang="en-US" sz="2800" b="1" i="0" u="none" strike="noStrike" cap="none">
                <a:solidFill>
                  <a:srgbClr val="000000"/>
                </a:solidFill>
                <a:latin typeface="Helvetica Neue"/>
                <a:ea typeface="Helvetica Neue"/>
                <a:cs typeface="Helvetica Neue"/>
                <a:sym typeface="Helvetica Neue"/>
              </a:rPr>
              <a:t>true</a:t>
            </a:r>
            <a:r>
              <a:rPr lang="en-US" sz="2800" b="0" i="0" u="none" strike="noStrike" cap="none">
                <a:solidFill>
                  <a:srgbClr val="000000"/>
                </a:solidFill>
                <a:latin typeface="Helvetica Neue"/>
                <a:ea typeface="Helvetica Neue"/>
                <a:cs typeface="Helvetica Neue"/>
                <a:sym typeface="Helvetica Neue"/>
              </a:rPr>
              <a:t>”, the </a:t>
            </a:r>
            <a:r>
              <a:rPr lang="en-US" sz="2800" b="1" i="0" u="none" strike="noStrike" cap="none">
                <a:solidFill>
                  <a:srgbClr val="000000"/>
                </a:solidFill>
                <a:latin typeface="Helvetica Neue"/>
                <a:ea typeface="Helvetica Neue"/>
                <a:cs typeface="Helvetica Neue"/>
                <a:sym typeface="Helvetica Neue"/>
              </a:rPr>
              <a:t>MultiGate</a:t>
            </a:r>
            <a:r>
              <a:rPr lang="en-US" sz="2800" b="0" i="0" u="none" strike="noStrike" cap="none">
                <a:solidFill>
                  <a:srgbClr val="000000"/>
                </a:solidFill>
                <a:latin typeface="Helvetica Neue"/>
                <a:ea typeface="Helvetica Neue"/>
                <a:cs typeface="Helvetica Neue"/>
                <a:sym typeface="Helvetica Neue"/>
              </a:rPr>
              <a:t> continues to execute the output pins after the last output pin is executed.</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1600"/>
              </a:spcBef>
              <a:spcAft>
                <a:spcPts val="0"/>
              </a:spcAft>
              <a:buClr>
                <a:srgbClr val="000000"/>
              </a:buClr>
              <a:buSzPts val="2800"/>
              <a:buFont typeface="Arial"/>
              <a:buChar char="•"/>
            </a:pPr>
            <a:r>
              <a:rPr lang="en-US" sz="2800" b="1" i="0" u="none" strike="noStrike" cap="none">
                <a:solidFill>
                  <a:srgbClr val="000000"/>
                </a:solidFill>
                <a:latin typeface="Helvetica Neue"/>
                <a:ea typeface="Helvetica Neue"/>
                <a:cs typeface="Helvetica Neue"/>
                <a:sym typeface="Helvetica Neue"/>
              </a:rPr>
              <a:t>Start Index</a:t>
            </a:r>
            <a:r>
              <a:rPr lang="en-US" sz="2800" b="0" i="0" u="none" strike="noStrike" cap="none">
                <a:solidFill>
                  <a:srgbClr val="000000"/>
                </a:solidFill>
                <a:latin typeface="Helvetica Neue"/>
                <a:ea typeface="Helvetica Neue"/>
                <a:cs typeface="Helvetica Neue"/>
                <a:sym typeface="Helvetica Neue"/>
              </a:rPr>
              <a:t>: Takes in an integer value indicating the first output pin to be executed.</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4"/>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MULTIGATE NODE: </a:t>
            </a:r>
            <a:endParaRPr/>
          </a:p>
          <a:p>
            <a:pPr marL="0" lvl="0" indent="0" algn="l" rtl="0">
              <a:lnSpc>
                <a:spcPct val="100000"/>
              </a:lnSpc>
              <a:spcBef>
                <a:spcPts val="0"/>
              </a:spcBef>
              <a:spcAft>
                <a:spcPts val="0"/>
              </a:spcAft>
              <a:buClr>
                <a:schemeClr val="dk1"/>
              </a:buClr>
              <a:buSzPts val="5000"/>
              <a:buNone/>
            </a:pPr>
            <a:r>
              <a:rPr lang="en-US"/>
              <a:t>EXAMPLE</a:t>
            </a:r>
            <a:endParaRPr/>
          </a:p>
        </p:txBody>
      </p:sp>
      <p:sp>
        <p:nvSpPr>
          <p:cNvPr id="111" name="Google Shape;111;p34"/>
          <p:cNvSpPr txBox="1">
            <a:spLocks noGrp="1"/>
          </p:cNvSpPr>
          <p:nvPr>
            <p:ph type="body" idx="2"/>
          </p:nvPr>
        </p:nvSpPr>
        <p:spPr>
          <a:xfrm>
            <a:off x="2869460" y="4846320"/>
            <a:ext cx="7008270" cy="8996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In the example on the right, there is an object in the Level called “</a:t>
            </a:r>
            <a:r>
              <a:rPr lang="en-US" sz="2800" b="1"/>
              <a:t>MaterialDisplay</a:t>
            </a:r>
            <a:r>
              <a:rPr lang="en-US" sz="2800"/>
              <a:t>” whose function is to display various Materials for the user.</a:t>
            </a:r>
            <a:endParaRPr/>
          </a:p>
          <a:p>
            <a:pPr marL="0" lvl="0" indent="0" algn="l" rtl="0">
              <a:lnSpc>
                <a:spcPct val="100000"/>
              </a:lnSpc>
              <a:spcBef>
                <a:spcPts val="2000"/>
              </a:spcBef>
              <a:spcAft>
                <a:spcPts val="0"/>
              </a:spcAft>
              <a:buClr>
                <a:schemeClr val="dk1"/>
              </a:buClr>
              <a:buSzPts val="2800"/>
              <a:buNone/>
            </a:pPr>
            <a:r>
              <a:rPr lang="en-US" sz="2800"/>
              <a:t>When the </a:t>
            </a:r>
            <a:r>
              <a:rPr lang="en-US" sz="2800" b="1"/>
              <a:t>Enter</a:t>
            </a:r>
            <a:r>
              <a:rPr lang="en-US" sz="2800"/>
              <a:t> key is pressed, a </a:t>
            </a:r>
            <a:r>
              <a:rPr lang="en-US" sz="2800" b="1"/>
              <a:t>MultiGate</a:t>
            </a:r>
            <a:r>
              <a:rPr lang="en-US" sz="2800"/>
              <a:t> node is used to define a different Material at each execution.</a:t>
            </a:r>
            <a:endParaRPr/>
          </a:p>
          <a:p>
            <a:pPr marL="0" lvl="0" indent="0" algn="l" rtl="0">
              <a:lnSpc>
                <a:spcPct val="100000"/>
              </a:lnSpc>
              <a:spcBef>
                <a:spcPts val="2000"/>
              </a:spcBef>
              <a:spcAft>
                <a:spcPts val="0"/>
              </a:spcAft>
              <a:buClr>
                <a:schemeClr val="dk1"/>
              </a:buClr>
              <a:buSzPts val="2800"/>
              <a:buNone/>
            </a:pPr>
            <a:r>
              <a:rPr lang="en-US" sz="2800"/>
              <a:t>Because the </a:t>
            </a:r>
            <a:r>
              <a:rPr lang="en-US" sz="2800" b="1"/>
              <a:t>Loop</a:t>
            </a:r>
            <a:r>
              <a:rPr lang="en-US" sz="2800"/>
              <a:t> parameter is checked, after the last output pin is executed, the </a:t>
            </a:r>
            <a:r>
              <a:rPr lang="en-US" sz="2800" b="1"/>
              <a:t>MultiGate</a:t>
            </a:r>
            <a:r>
              <a:rPr lang="en-US" sz="2800"/>
              <a:t> will continue executing the output pins, beginning with the first output pin.</a:t>
            </a:r>
            <a:endParaRPr sz="2800"/>
          </a:p>
        </p:txBody>
      </p:sp>
      <p:pic>
        <p:nvPicPr>
          <p:cNvPr id="112" name="Google Shape;112;p34"/>
          <p:cNvPicPr preferRelativeResize="0"/>
          <p:nvPr/>
        </p:nvPicPr>
        <p:blipFill rotWithShape="1">
          <a:blip r:embed="rId3">
            <a:alphaModFix/>
          </a:blip>
          <a:srcRect/>
          <a:stretch/>
        </p:blipFill>
        <p:spPr>
          <a:xfrm>
            <a:off x="10524226" y="3981381"/>
            <a:ext cx="13859774" cy="5753237"/>
          </a:xfrm>
          <a:prstGeom prst="rect">
            <a:avLst/>
          </a:prstGeom>
          <a:noFill/>
          <a:ln>
            <a:noFill/>
          </a:ln>
        </p:spPr>
      </p:pic>
    </p:spTree>
  </p:cSld>
  <p:clrMapOvr>
    <a:masterClrMapping/>
  </p:clrMapOvr>
</p:sld>
</file>

<file path=ppt/theme/theme1.xml><?xml version="1.0" encoding="utf-8"?>
<a:theme xmlns:a="http://schemas.openxmlformats.org/drawingml/2006/main" name="EpicThem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3522</Words>
  <Application>Microsoft Office PowerPoint</Application>
  <PresentationFormat>Custom</PresentationFormat>
  <Paragraphs>327</Paragraphs>
  <Slides>55</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Helvetica Neue</vt:lpstr>
      <vt:lpstr>Calibri</vt:lpstr>
      <vt:lpstr>Arial</vt:lpstr>
      <vt:lpstr>Helvetica</vt:lpstr>
      <vt:lpstr>EpicTheme</vt:lpstr>
      <vt:lpstr>PowerPoint Presentation</vt:lpstr>
      <vt:lpstr>PowerPoint Presentation</vt:lpstr>
      <vt:lpstr>FLOW CONTROL</vt:lpstr>
      <vt:lpstr>GATE NODE</vt:lpstr>
      <vt:lpstr>PowerPoint Presentation</vt:lpstr>
      <vt:lpstr>PowerPoint Presentation</vt:lpstr>
      <vt:lpstr>MULTIGATE NODE</vt:lpstr>
      <vt:lpstr>PowerPoint Presentation</vt:lpstr>
      <vt:lpstr>PowerPoint Presentation</vt:lpstr>
      <vt:lpstr>DO ONCE NODE</vt:lpstr>
      <vt:lpstr>PowerPoint Presentation</vt:lpstr>
      <vt:lpstr>DO N NODE</vt:lpstr>
      <vt:lpstr>PowerPoint Presentation</vt:lpstr>
      <vt:lpstr>FLIP FLOP NODE</vt:lpstr>
      <vt:lpstr>FLIP FLOP NODE</vt:lpstr>
      <vt:lpstr>PowerPoint Presentation</vt:lpstr>
      <vt:lpstr>SEQUENCE NODE</vt:lpstr>
      <vt:lpstr>PowerPoint Presentation</vt:lpstr>
      <vt:lpstr>FOR EACH LOOP NODE</vt:lpstr>
      <vt:lpstr>PowerPoint Presentation</vt:lpstr>
      <vt:lpstr>SWITCH ON INT NODE</vt:lpstr>
      <vt:lpstr>SWITCH ON STRING NODE</vt:lpstr>
      <vt:lpstr>SWITCH ON ENUM NODE</vt:lpstr>
      <vt:lpstr>PowerPoint Presentation</vt:lpstr>
      <vt:lpstr>BREAKPOINTS</vt:lpstr>
      <vt:lpstr>BREAKPOINT TIPS</vt:lpstr>
      <vt:lpstr>STRINGS / TEXT</vt:lpstr>
      <vt:lpstr>FORMAT TEXT NODE</vt:lpstr>
      <vt:lpstr>PowerPoint Presentation</vt:lpstr>
      <vt:lpstr>APPEND NODE</vt:lpstr>
      <vt:lpstr>STRING TO INT NODE</vt:lpstr>
      <vt:lpstr>PowerPoint Presentation</vt:lpstr>
      <vt:lpstr>GAME CLASSES</vt:lpstr>
      <vt:lpstr>PowerPoint Presentation</vt:lpstr>
      <vt:lpstr>CREATING THE PROJECT</vt:lpstr>
      <vt:lpstr>PUZZLEPLAYERCONTROLLER</vt:lpstr>
      <vt:lpstr>PUZZLEBLOCK</vt:lpstr>
      <vt:lpstr>PUZZLEBLOCK</vt:lpstr>
      <vt:lpstr>PUZZLEBLOCK</vt:lpstr>
      <vt:lpstr>PUZZLEBLOCKGRID</vt:lpstr>
      <vt:lpstr>PUZZLEBLOCKGRID</vt:lpstr>
      <vt:lpstr>PUZZLEBLOCKGRID</vt:lpstr>
      <vt:lpstr>PUZZLEBLOCKGRID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PUZZLEBLOCKGRID  BLOCKSELECTED (1/3)</vt:lpstr>
      <vt:lpstr>PUZZLEBLOCKGRID  BLOCKSELECTED (2/3)</vt:lpstr>
      <vt:lpstr>PUZZLEBLOCKGRID  BLOCKSELECTED (3/3)</vt:lpstr>
      <vt:lpstr>PUZZLEBLOCKGRID  BLOCKSELECTED (POPPING-OUT ANIMATION)</vt:lpstr>
      <vt:lpstr>PUZZLEBLOCK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Marcos Romero</dc:creator>
  <cp:lastModifiedBy>vradmin</cp:lastModifiedBy>
  <cp:revision>4</cp:revision>
  <dcterms:modified xsi:type="dcterms:W3CDTF">2022-04-27T08:48:57Z</dcterms:modified>
</cp:coreProperties>
</file>